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42"/>
  </p:notesMasterIdLst>
  <p:sldIdLst>
    <p:sldId id="372" r:id="rId4"/>
    <p:sldId id="321" r:id="rId5"/>
    <p:sldId id="274" r:id="rId6"/>
    <p:sldId id="378" r:id="rId7"/>
    <p:sldId id="324" r:id="rId8"/>
    <p:sldId id="313" r:id="rId9"/>
    <p:sldId id="315" r:id="rId10"/>
    <p:sldId id="325" r:id="rId11"/>
    <p:sldId id="371" r:id="rId12"/>
    <p:sldId id="279" r:id="rId13"/>
    <p:sldId id="374" r:id="rId14"/>
    <p:sldId id="296" r:id="rId15"/>
    <p:sldId id="300" r:id="rId16"/>
    <p:sldId id="294" r:id="rId17"/>
    <p:sldId id="328" r:id="rId18"/>
    <p:sldId id="360" r:id="rId19"/>
    <p:sldId id="369" r:id="rId20"/>
    <p:sldId id="332" r:id="rId21"/>
    <p:sldId id="363" r:id="rId22"/>
    <p:sldId id="364" r:id="rId23"/>
    <p:sldId id="366" r:id="rId24"/>
    <p:sldId id="367" r:id="rId25"/>
    <p:sldId id="370" r:id="rId26"/>
    <p:sldId id="338" r:id="rId27"/>
    <p:sldId id="341" r:id="rId28"/>
    <p:sldId id="302" r:id="rId29"/>
    <p:sldId id="358" r:id="rId30"/>
    <p:sldId id="359" r:id="rId31"/>
    <p:sldId id="303" r:id="rId32"/>
    <p:sldId id="377" r:id="rId33"/>
    <p:sldId id="376" r:id="rId34"/>
    <p:sldId id="306" r:id="rId35"/>
    <p:sldId id="308" r:id="rId36"/>
    <p:sldId id="316" r:id="rId37"/>
    <p:sldId id="342" r:id="rId38"/>
    <p:sldId id="310" r:id="rId39"/>
    <p:sldId id="312" r:id="rId40"/>
    <p:sldId id="354" r:id="rId41"/>
  </p:sldIdLst>
  <p:sldSz cx="9144000" cy="6858000" type="screen4x3"/>
  <p:notesSz cx="6858000" cy="9313863"/>
  <p:defaultTextStyle>
    <a:defPPr>
      <a:defRPr lang="en-US"/>
    </a:defPPr>
    <a:lvl1pPr algn="l" rtl="0" eaLnBrk="0" fontAlgn="base" hangingPunct="0">
      <a:spcBef>
        <a:spcPct val="0"/>
      </a:spcBef>
      <a:spcAft>
        <a:spcPct val="0"/>
      </a:spcAft>
      <a:defRPr sz="1600"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16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6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6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600" b="1" kern="1200">
        <a:solidFill>
          <a:schemeClr val="tx1"/>
        </a:solidFill>
        <a:latin typeface="Arial" panose="020B0604020202020204" pitchFamily="34" charset="0"/>
        <a:ea typeface="+mn-ea"/>
        <a:cs typeface="+mn-cs"/>
      </a:defRPr>
    </a:lvl5pPr>
    <a:lvl6pPr marL="2286000" algn="l" defTabSz="914400" rtl="0" eaLnBrk="1" latinLnBrk="0" hangingPunct="1">
      <a:defRPr sz="1600" b="1" kern="1200">
        <a:solidFill>
          <a:schemeClr val="tx1"/>
        </a:solidFill>
        <a:latin typeface="Arial" panose="020B0604020202020204" pitchFamily="34" charset="0"/>
        <a:ea typeface="+mn-ea"/>
        <a:cs typeface="+mn-cs"/>
      </a:defRPr>
    </a:lvl6pPr>
    <a:lvl7pPr marL="2743200" algn="l" defTabSz="914400" rtl="0" eaLnBrk="1" latinLnBrk="0" hangingPunct="1">
      <a:defRPr sz="1600" b="1" kern="1200">
        <a:solidFill>
          <a:schemeClr val="tx1"/>
        </a:solidFill>
        <a:latin typeface="Arial" panose="020B0604020202020204" pitchFamily="34" charset="0"/>
        <a:ea typeface="+mn-ea"/>
        <a:cs typeface="+mn-cs"/>
      </a:defRPr>
    </a:lvl7pPr>
    <a:lvl8pPr marL="3200400" algn="l" defTabSz="914400" rtl="0" eaLnBrk="1" latinLnBrk="0" hangingPunct="1">
      <a:defRPr sz="1600" b="1" kern="1200">
        <a:solidFill>
          <a:schemeClr val="tx1"/>
        </a:solidFill>
        <a:latin typeface="Arial" panose="020B0604020202020204" pitchFamily="34" charset="0"/>
        <a:ea typeface="+mn-ea"/>
        <a:cs typeface="+mn-cs"/>
      </a:defRPr>
    </a:lvl8pPr>
    <a:lvl9pPr marL="3657600" algn="l" defTabSz="914400" rtl="0" eaLnBrk="1" latinLnBrk="0" hangingPunct="1">
      <a:defRPr sz="1600" b="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008">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008000"/>
    <a:srgbClr val="0000FF"/>
    <a:srgbClr val="800000"/>
    <a:srgbClr val="996600"/>
    <a:srgbClr val="0066CC"/>
    <a:srgbClr val="3366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5" autoAdjust="0"/>
    <p:restoredTop sz="84875" autoAdjust="0"/>
  </p:normalViewPr>
  <p:slideViewPr>
    <p:cSldViewPr snapToGrid="0">
      <p:cViewPr varScale="1">
        <p:scale>
          <a:sx n="57" d="100"/>
          <a:sy n="57" d="100"/>
        </p:scale>
        <p:origin x="1564" y="36"/>
      </p:cViewPr>
      <p:guideLst>
        <p:guide orient="horz" pos="1008"/>
        <p:guide pos="2880"/>
      </p:guideLst>
    </p:cSldViewPr>
  </p:slideViewPr>
  <p:notesTextViewPr>
    <p:cViewPr>
      <p:scale>
        <a:sx n="100" d="100"/>
        <a:sy n="100" d="100"/>
      </p:scale>
      <p:origin x="0" y="0"/>
    </p:cViewPr>
  </p:notesText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image" Target="../media/image33.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6A9CD537-C1DF-41D1-8EE6-1FAA3178E07E}"/>
              </a:ext>
            </a:extLst>
          </p:cNvPr>
          <p:cNvSpPr>
            <a:spLocks noGrp="1" noChangeArrowheads="1"/>
          </p:cNvSpPr>
          <p:nvPr>
            <p:ph type="hdr" sz="quarter"/>
          </p:nvPr>
        </p:nvSpPr>
        <p:spPr bwMode="auto">
          <a:xfrm>
            <a:off x="0" y="0"/>
            <a:ext cx="2971800" cy="465138"/>
          </a:xfrm>
          <a:prstGeom prst="rect">
            <a:avLst/>
          </a:prstGeom>
          <a:noFill/>
          <a:ln>
            <a:noFill/>
          </a:ln>
          <a:effectLst/>
        </p:spPr>
        <p:txBody>
          <a:bodyPr vert="horz" wrap="square" lIns="87407" tIns="43704" rIns="87407" bIns="43704" numCol="1" anchor="t" anchorCtr="0" compatLnSpc="1">
            <a:prstTxWarp prst="textNoShape">
              <a:avLst/>
            </a:prstTxWarp>
          </a:bodyPr>
          <a:lstStyle>
            <a:lvl1pPr eaLnBrk="0" hangingPunct="0">
              <a:defRPr sz="1100" b="0">
                <a:latin typeface="Arial" charset="0"/>
              </a:defRPr>
            </a:lvl1pPr>
          </a:lstStyle>
          <a:p>
            <a:pPr>
              <a:defRPr/>
            </a:pPr>
            <a:endParaRPr lang="en-US" altLang="en-US"/>
          </a:p>
        </p:txBody>
      </p:sp>
      <p:sp>
        <p:nvSpPr>
          <p:cNvPr id="33795" name="Rectangle 3">
            <a:extLst>
              <a:ext uri="{FF2B5EF4-FFF2-40B4-BE49-F238E27FC236}">
                <a16:creationId xmlns:a16="http://schemas.microsoft.com/office/drawing/2014/main" id="{9C92E615-137E-4898-9975-D5706D2EF8C7}"/>
              </a:ext>
            </a:extLst>
          </p:cNvPr>
          <p:cNvSpPr>
            <a:spLocks noGrp="1" noChangeArrowheads="1"/>
          </p:cNvSpPr>
          <p:nvPr>
            <p:ph type="dt" idx="1"/>
          </p:nvPr>
        </p:nvSpPr>
        <p:spPr bwMode="auto">
          <a:xfrm>
            <a:off x="3884613" y="0"/>
            <a:ext cx="2971800" cy="465138"/>
          </a:xfrm>
          <a:prstGeom prst="rect">
            <a:avLst/>
          </a:prstGeom>
          <a:noFill/>
          <a:ln>
            <a:noFill/>
          </a:ln>
          <a:effectLst/>
        </p:spPr>
        <p:txBody>
          <a:bodyPr vert="horz" wrap="square" lIns="87407" tIns="43704" rIns="87407" bIns="43704" numCol="1" anchor="t" anchorCtr="0" compatLnSpc="1">
            <a:prstTxWarp prst="textNoShape">
              <a:avLst/>
            </a:prstTxWarp>
          </a:bodyPr>
          <a:lstStyle>
            <a:lvl1pPr algn="r" eaLnBrk="0" hangingPunct="0">
              <a:defRPr sz="1100" b="0">
                <a:latin typeface="Arial" charset="0"/>
              </a:defRPr>
            </a:lvl1pPr>
          </a:lstStyle>
          <a:p>
            <a:pPr>
              <a:defRPr/>
            </a:pPr>
            <a:fld id="{DC0F0E5B-0343-4AD2-AC71-B411DBE1E047}" type="datetimeFigureOut">
              <a:rPr lang="en-US" altLang="en-US"/>
              <a:pPr>
                <a:defRPr/>
              </a:pPr>
              <a:t>2/22/2022</a:t>
            </a:fld>
            <a:endParaRPr lang="en-US" altLang="en-US"/>
          </a:p>
        </p:txBody>
      </p:sp>
      <p:sp>
        <p:nvSpPr>
          <p:cNvPr id="2052" name="Rectangle 4">
            <a:extLst>
              <a:ext uri="{FF2B5EF4-FFF2-40B4-BE49-F238E27FC236}">
                <a16:creationId xmlns:a16="http://schemas.microsoft.com/office/drawing/2014/main" id="{7F6FA8FC-E282-4954-922A-F39E9C8EAF97}"/>
              </a:ext>
            </a:extLst>
          </p:cNvPr>
          <p:cNvSpPr>
            <a:spLocks noRot="1" noChangeArrowheads="1" noTextEdit="1"/>
          </p:cNvSpPr>
          <p:nvPr>
            <p:ph type="sldImg" idx="2"/>
          </p:nvPr>
        </p:nvSpPr>
        <p:spPr bwMode="auto">
          <a:xfrm>
            <a:off x="1101725" y="698500"/>
            <a:ext cx="4656138" cy="34940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7" name="Rectangle 5">
            <a:extLst>
              <a:ext uri="{FF2B5EF4-FFF2-40B4-BE49-F238E27FC236}">
                <a16:creationId xmlns:a16="http://schemas.microsoft.com/office/drawing/2014/main" id="{CA0B9064-6C8F-4403-A60E-1703CEC3EFE3}"/>
              </a:ext>
            </a:extLst>
          </p:cNvPr>
          <p:cNvSpPr>
            <a:spLocks noGrp="1" noChangeArrowheads="1"/>
          </p:cNvSpPr>
          <p:nvPr>
            <p:ph type="body" sz="quarter" idx="3"/>
          </p:nvPr>
        </p:nvSpPr>
        <p:spPr bwMode="auto">
          <a:xfrm>
            <a:off x="685800" y="4424363"/>
            <a:ext cx="5486400" cy="4191000"/>
          </a:xfrm>
          <a:prstGeom prst="rect">
            <a:avLst/>
          </a:prstGeom>
          <a:noFill/>
          <a:ln>
            <a:noFill/>
          </a:ln>
          <a:effectLst/>
        </p:spPr>
        <p:txBody>
          <a:bodyPr vert="horz" wrap="square" lIns="87407" tIns="43704" rIns="87407" bIns="43704"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33798" name="Rectangle 6">
            <a:extLst>
              <a:ext uri="{FF2B5EF4-FFF2-40B4-BE49-F238E27FC236}">
                <a16:creationId xmlns:a16="http://schemas.microsoft.com/office/drawing/2014/main" id="{AF375945-BACC-4CAD-83AA-273725056EAB}"/>
              </a:ext>
            </a:extLst>
          </p:cNvPr>
          <p:cNvSpPr>
            <a:spLocks noGrp="1" noChangeArrowheads="1"/>
          </p:cNvSpPr>
          <p:nvPr>
            <p:ph type="ftr" sz="quarter" idx="4"/>
          </p:nvPr>
        </p:nvSpPr>
        <p:spPr bwMode="auto">
          <a:xfrm>
            <a:off x="0" y="8847138"/>
            <a:ext cx="2971800" cy="465137"/>
          </a:xfrm>
          <a:prstGeom prst="rect">
            <a:avLst/>
          </a:prstGeom>
          <a:noFill/>
          <a:ln>
            <a:noFill/>
          </a:ln>
          <a:effectLst/>
        </p:spPr>
        <p:txBody>
          <a:bodyPr vert="horz" wrap="square" lIns="87407" tIns="43704" rIns="87407" bIns="43704" numCol="1" anchor="b" anchorCtr="0" compatLnSpc="1">
            <a:prstTxWarp prst="textNoShape">
              <a:avLst/>
            </a:prstTxWarp>
          </a:bodyPr>
          <a:lstStyle>
            <a:lvl1pPr eaLnBrk="0" hangingPunct="0">
              <a:defRPr sz="1100" b="0">
                <a:latin typeface="Arial" charset="0"/>
              </a:defRPr>
            </a:lvl1pPr>
          </a:lstStyle>
          <a:p>
            <a:pPr>
              <a:defRPr/>
            </a:pPr>
            <a:endParaRPr lang="en-US" altLang="en-US"/>
          </a:p>
        </p:txBody>
      </p:sp>
      <p:sp>
        <p:nvSpPr>
          <p:cNvPr id="33799" name="Rectangle 7">
            <a:extLst>
              <a:ext uri="{FF2B5EF4-FFF2-40B4-BE49-F238E27FC236}">
                <a16:creationId xmlns:a16="http://schemas.microsoft.com/office/drawing/2014/main" id="{7F00F7D6-F322-40D5-BEBB-8C4FFAD408A4}"/>
              </a:ext>
            </a:extLst>
          </p:cNvPr>
          <p:cNvSpPr>
            <a:spLocks noGrp="1" noChangeArrowheads="1"/>
          </p:cNvSpPr>
          <p:nvPr>
            <p:ph type="sldNum" sz="quarter" idx="5"/>
          </p:nvPr>
        </p:nvSpPr>
        <p:spPr bwMode="auto">
          <a:xfrm>
            <a:off x="3884613" y="8847138"/>
            <a:ext cx="2971800" cy="465137"/>
          </a:xfrm>
          <a:prstGeom prst="rect">
            <a:avLst/>
          </a:prstGeom>
          <a:noFill/>
          <a:ln>
            <a:noFill/>
          </a:ln>
          <a:effectLst/>
        </p:spPr>
        <p:txBody>
          <a:bodyPr vert="horz" wrap="square" lIns="87407" tIns="43704" rIns="87407" bIns="43704" numCol="1" anchor="b" anchorCtr="0" compatLnSpc="1">
            <a:prstTxWarp prst="textNoShape">
              <a:avLst/>
            </a:prstTxWarp>
          </a:bodyPr>
          <a:lstStyle>
            <a:lvl1pPr algn="r">
              <a:defRPr sz="1100" b="0" smtClean="0"/>
            </a:lvl1pPr>
          </a:lstStyle>
          <a:p>
            <a:pPr>
              <a:defRPr/>
            </a:pPr>
            <a:fld id="{8647806B-8B34-4789-8D27-FA2D7F46F079}"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26770E02-8CE1-4C8E-B343-65FEBACDF1F8}"/>
              </a:ext>
            </a:extLst>
          </p:cNvPr>
          <p:cNvSpPr>
            <a:spLocks noGrp="1" noRot="1" noChangeAspect="1" noChangeArrowheads="1" noTextEdit="1"/>
          </p:cNvSpPr>
          <p:nvPr>
            <p:ph type="sldImg"/>
          </p:nvPr>
        </p:nvSpPr>
        <p:spPr>
          <a:ln/>
        </p:spPr>
      </p:sp>
      <p:sp>
        <p:nvSpPr>
          <p:cNvPr id="8195" name="Notes Placeholder 2">
            <a:extLst>
              <a:ext uri="{FF2B5EF4-FFF2-40B4-BE49-F238E27FC236}">
                <a16:creationId xmlns:a16="http://schemas.microsoft.com/office/drawing/2014/main" id="{62CBE117-B10F-43CF-9D3A-CDB9B89448DA}"/>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196" name="Slide Number Placeholder 3">
            <a:extLst>
              <a:ext uri="{FF2B5EF4-FFF2-40B4-BE49-F238E27FC236}">
                <a16:creationId xmlns:a16="http://schemas.microsoft.com/office/drawing/2014/main" id="{31FDE7EA-C7A0-4C07-8B45-CCEF6D2CAE75}"/>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fld id="{EB2E6666-D208-4B99-9FE8-E4030047A66D}" type="slidenum">
              <a:rPr lang="en-US" altLang="en-US" sz="1100" b="0"/>
              <a:pPr/>
              <a:t>5</a:t>
            </a:fld>
            <a:endParaRPr lang="en-US" altLang="en-US" sz="1100" b="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43B6D808-CDD9-41D5-AC5D-1D51DD5E4E4A}"/>
              </a:ext>
            </a:extLst>
          </p:cNvPr>
          <p:cNvSpPr>
            <a:spLocks noGrp="1" noRot="1" noChangeAspect="1" noChangeArrowheads="1" noTextEdit="1"/>
          </p:cNvSpPr>
          <p:nvPr>
            <p:ph type="sldImg"/>
          </p:nvPr>
        </p:nvSpPr>
        <p:spPr>
          <a:ln/>
        </p:spPr>
      </p:sp>
      <p:sp>
        <p:nvSpPr>
          <p:cNvPr id="12291" name="Notes Placeholder 2">
            <a:extLst>
              <a:ext uri="{FF2B5EF4-FFF2-40B4-BE49-F238E27FC236}">
                <a16:creationId xmlns:a16="http://schemas.microsoft.com/office/drawing/2014/main" id="{11B0D5E9-D616-4C61-86F1-54A22D737718}"/>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2292" name="Slide Number Placeholder 3">
            <a:extLst>
              <a:ext uri="{FF2B5EF4-FFF2-40B4-BE49-F238E27FC236}">
                <a16:creationId xmlns:a16="http://schemas.microsoft.com/office/drawing/2014/main" id="{223DA5B9-7F41-4D12-8ECB-449A57CBC617}"/>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fld id="{A2ED7CDD-2907-4BD5-A59D-DCC9CDE275FE}" type="slidenum">
              <a:rPr lang="en-US" altLang="en-US" sz="1100" b="0"/>
              <a:pPr/>
              <a:t>8</a:t>
            </a:fld>
            <a:endParaRPr lang="en-US" altLang="en-US" sz="1100" b="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F8C2B324-06B2-48A2-8F42-0D57C37539B7}"/>
              </a:ext>
            </a:extLst>
          </p:cNvPr>
          <p:cNvSpPr>
            <a:spLocks noGrp="1" noRot="1" noChangeAspect="1" noChangeArrowheads="1" noTextEdit="1"/>
          </p:cNvSpPr>
          <p:nvPr>
            <p:ph type="sldImg"/>
          </p:nvPr>
        </p:nvSpPr>
        <p:spPr>
          <a:ln/>
        </p:spPr>
      </p:sp>
      <p:sp>
        <p:nvSpPr>
          <p:cNvPr id="17411" name="Notes Placeholder 2">
            <a:extLst>
              <a:ext uri="{FF2B5EF4-FFF2-40B4-BE49-F238E27FC236}">
                <a16:creationId xmlns:a16="http://schemas.microsoft.com/office/drawing/2014/main" id="{ACD39981-FE98-4CA7-980C-2E269BD31A3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Everything in eukaryotes is little more complex compare to bacteria. Although the basic architectures of these processes are same, in eukaryotes we have more communications between different steps, more tools to regulate the activities, and a number of alternate options. </a:t>
            </a:r>
          </a:p>
          <a:p>
            <a:endParaRPr lang="en-US" altLang="en-US"/>
          </a:p>
        </p:txBody>
      </p:sp>
      <p:sp>
        <p:nvSpPr>
          <p:cNvPr id="17412" name="Slide Number Placeholder 3">
            <a:extLst>
              <a:ext uri="{FF2B5EF4-FFF2-40B4-BE49-F238E27FC236}">
                <a16:creationId xmlns:a16="http://schemas.microsoft.com/office/drawing/2014/main" id="{A2389059-623C-4D4D-B67A-875D53A7B7C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fld id="{22372035-3D2D-4F42-AA4E-E5806E7D8C40}" type="slidenum">
              <a:rPr lang="en-US" altLang="en-US" sz="1100" b="0"/>
              <a:pPr/>
              <a:t>12</a:t>
            </a:fld>
            <a:endParaRPr lang="en-US" altLang="en-US" sz="1100" b="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91FDA645-A066-4442-BA98-3DFA791E2B80}"/>
              </a:ext>
            </a:extLst>
          </p:cNvPr>
          <p:cNvSpPr>
            <a:spLocks noGrp="1" noRot="1" noChangeAspect="1" noChangeArrowheads="1" noTextEdit="1"/>
          </p:cNvSpPr>
          <p:nvPr>
            <p:ph type="sldImg"/>
          </p:nvPr>
        </p:nvSpPr>
        <p:spPr>
          <a:ln/>
        </p:spPr>
      </p:sp>
      <p:sp>
        <p:nvSpPr>
          <p:cNvPr id="25603" name="Notes Placeholder 2">
            <a:extLst>
              <a:ext uri="{FF2B5EF4-FFF2-40B4-BE49-F238E27FC236}">
                <a16:creationId xmlns:a16="http://schemas.microsoft.com/office/drawing/2014/main" id="{D94D6D33-2245-476C-8712-2D2AC261E9CA}"/>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5604" name="Slide Number Placeholder 3">
            <a:extLst>
              <a:ext uri="{FF2B5EF4-FFF2-40B4-BE49-F238E27FC236}">
                <a16:creationId xmlns:a16="http://schemas.microsoft.com/office/drawing/2014/main" id="{166FB196-41AA-4E38-9E8D-EB53B563E237}"/>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fld id="{C385194F-9DCD-40B5-9ED4-0A204EDE1DE4}" type="slidenum">
              <a:rPr lang="en-US" altLang="en-US" sz="1100" b="0"/>
              <a:pPr/>
              <a:t>19</a:t>
            </a:fld>
            <a:endParaRPr lang="en-US" altLang="en-US" sz="1100" b="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C6722DA9-97D4-42E9-9830-F1434CD37276}"/>
              </a:ext>
            </a:extLst>
          </p:cNvPr>
          <p:cNvSpPr>
            <a:spLocks noGrp="1" noRot="1" noChangeAspect="1" noChangeArrowheads="1" noTextEdit="1"/>
          </p:cNvSpPr>
          <p:nvPr>
            <p:ph type="sldImg"/>
          </p:nvPr>
        </p:nvSpPr>
        <p:spPr>
          <a:ln/>
        </p:spPr>
      </p:sp>
      <p:sp>
        <p:nvSpPr>
          <p:cNvPr id="28675" name="Notes Placeholder 2">
            <a:extLst>
              <a:ext uri="{FF2B5EF4-FFF2-40B4-BE49-F238E27FC236}">
                <a16:creationId xmlns:a16="http://schemas.microsoft.com/office/drawing/2014/main" id="{3A6E3F11-1D7B-4804-BC3E-DB35C7F123AA}"/>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8676" name="Slide Number Placeholder 3">
            <a:extLst>
              <a:ext uri="{FF2B5EF4-FFF2-40B4-BE49-F238E27FC236}">
                <a16:creationId xmlns:a16="http://schemas.microsoft.com/office/drawing/2014/main" id="{322C7E83-CCC0-4766-928A-D905D13B1ED4}"/>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fld id="{3DFE2AD9-F6D9-49FE-9030-7FC2BA7A3774}" type="slidenum">
              <a:rPr lang="en-US" altLang="en-US" sz="1100" b="0"/>
              <a:pPr/>
              <a:t>21</a:t>
            </a:fld>
            <a:endParaRPr lang="en-US" altLang="en-US" sz="1100" b="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CCD6A6FF-6538-4D46-92C9-4225F4DAE3F3}"/>
              </a:ext>
            </a:extLst>
          </p:cNvPr>
          <p:cNvSpPr>
            <a:spLocks noGrp="1" noRot="1" noChangeAspect="1" noChangeArrowheads="1" noTextEdit="1"/>
          </p:cNvSpPr>
          <p:nvPr>
            <p:ph type="sldImg"/>
          </p:nvPr>
        </p:nvSpPr>
        <p:spPr>
          <a:ln/>
        </p:spPr>
      </p:sp>
      <p:sp>
        <p:nvSpPr>
          <p:cNvPr id="30723" name="Notes Placeholder 2">
            <a:extLst>
              <a:ext uri="{FF2B5EF4-FFF2-40B4-BE49-F238E27FC236}">
                <a16:creationId xmlns:a16="http://schemas.microsoft.com/office/drawing/2014/main" id="{438B6697-438E-442E-AD89-78BE6D1590A0}"/>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0724" name="Slide Number Placeholder 3">
            <a:extLst>
              <a:ext uri="{FF2B5EF4-FFF2-40B4-BE49-F238E27FC236}">
                <a16:creationId xmlns:a16="http://schemas.microsoft.com/office/drawing/2014/main" id="{F13447B1-7EDB-47DB-9FBC-125B134687E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fld id="{D687A8AC-0870-4EFA-81A9-8C611834B3A6}" type="slidenum">
              <a:rPr lang="en-US" altLang="en-US" sz="1100" b="0"/>
              <a:pPr/>
              <a:t>22</a:t>
            </a:fld>
            <a:endParaRPr lang="en-US" altLang="en-US" sz="1100" b="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468DC912-9770-4C6E-AD64-8F6338E3D621}"/>
              </a:ext>
            </a:extLst>
          </p:cNvPr>
          <p:cNvSpPr>
            <a:spLocks noGrp="1" noRot="1" noChangeAspect="1" noChangeArrowheads="1" noTextEdit="1"/>
          </p:cNvSpPr>
          <p:nvPr>
            <p:ph type="sldImg"/>
          </p:nvPr>
        </p:nvSpPr>
        <p:spPr>
          <a:ln/>
        </p:spPr>
      </p:sp>
      <p:sp>
        <p:nvSpPr>
          <p:cNvPr id="37891" name="Notes Placeholder 2">
            <a:extLst>
              <a:ext uri="{FF2B5EF4-FFF2-40B4-BE49-F238E27FC236}">
                <a16:creationId xmlns:a16="http://schemas.microsoft.com/office/drawing/2014/main" id="{57FD1480-017B-48E1-8E3E-868E77E5731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b="1">
                <a:solidFill>
                  <a:schemeClr val="accent2"/>
                </a:solidFill>
              </a:rPr>
              <a:t>A three-letter code is used because there are </a:t>
            </a:r>
            <a:r>
              <a:rPr lang="en-US" altLang="en-US" b="1" u="sng">
                <a:solidFill>
                  <a:schemeClr val="accent2"/>
                </a:solidFill>
              </a:rPr>
              <a:t>20</a:t>
            </a:r>
            <a:r>
              <a:rPr lang="en-US" altLang="en-US" b="1">
                <a:solidFill>
                  <a:schemeClr val="accent2"/>
                </a:solidFill>
              </a:rPr>
              <a:t> different amino acids that are used to make proteins.</a:t>
            </a:r>
          </a:p>
          <a:p>
            <a:pPr eaLnBrk="1" hangingPunct="1">
              <a:lnSpc>
                <a:spcPct val="80000"/>
              </a:lnSpc>
            </a:pPr>
            <a:endParaRPr lang="en-US" altLang="en-US" b="1">
              <a:solidFill>
                <a:schemeClr val="accent2"/>
              </a:solidFill>
            </a:endParaRPr>
          </a:p>
          <a:p>
            <a:pPr eaLnBrk="1" hangingPunct="1">
              <a:lnSpc>
                <a:spcPct val="80000"/>
              </a:lnSpc>
            </a:pPr>
            <a:r>
              <a:rPr lang="en-US" altLang="en-US" b="1">
                <a:solidFill>
                  <a:schemeClr val="accent2"/>
                </a:solidFill>
              </a:rPr>
              <a:t>If a </a:t>
            </a:r>
            <a:r>
              <a:rPr lang="en-US" altLang="en-US" b="1" u="sng">
                <a:solidFill>
                  <a:schemeClr val="accent2"/>
                </a:solidFill>
              </a:rPr>
              <a:t>two-letter code</a:t>
            </a:r>
            <a:r>
              <a:rPr lang="en-US" altLang="en-US" b="1">
                <a:solidFill>
                  <a:schemeClr val="accent2"/>
                </a:solidFill>
              </a:rPr>
              <a:t> were used there would not be enough codons to select all 20 amino acids.  </a:t>
            </a:r>
          </a:p>
          <a:p>
            <a:pPr eaLnBrk="1" hangingPunct="1">
              <a:lnSpc>
                <a:spcPct val="80000"/>
              </a:lnSpc>
            </a:pPr>
            <a:endParaRPr lang="en-US" altLang="en-US" b="1">
              <a:solidFill>
                <a:schemeClr val="accent2"/>
              </a:solidFill>
            </a:endParaRPr>
          </a:p>
          <a:p>
            <a:pPr eaLnBrk="1" hangingPunct="1">
              <a:lnSpc>
                <a:spcPct val="80000"/>
              </a:lnSpc>
            </a:pPr>
            <a:r>
              <a:rPr lang="en-US" altLang="en-US" b="1">
                <a:solidFill>
                  <a:schemeClr val="accent2"/>
                </a:solidFill>
              </a:rPr>
              <a:t>That is, there are 4 bases in RNA, so 4</a:t>
            </a:r>
            <a:r>
              <a:rPr lang="en-US" altLang="en-US" b="1" baseline="30000">
                <a:solidFill>
                  <a:schemeClr val="accent2"/>
                </a:solidFill>
              </a:rPr>
              <a:t>2</a:t>
            </a:r>
            <a:r>
              <a:rPr lang="en-US" altLang="en-US" b="1">
                <a:solidFill>
                  <a:schemeClr val="accent2"/>
                </a:solidFill>
              </a:rPr>
              <a:t> (4x 4)=16; </a:t>
            </a:r>
            <a:r>
              <a:rPr lang="en-US" altLang="en-US" b="1" u="sng">
                <a:solidFill>
                  <a:schemeClr val="accent2"/>
                </a:solidFill>
              </a:rPr>
              <a:t>where as for 3 lettered code the number is 4</a:t>
            </a:r>
            <a:r>
              <a:rPr lang="en-US" altLang="en-US" b="1" baseline="30000">
                <a:solidFill>
                  <a:schemeClr val="accent2"/>
                </a:solidFill>
              </a:rPr>
              <a:t>3</a:t>
            </a:r>
            <a:r>
              <a:rPr lang="en-US" altLang="en-US" b="1" u="sng">
                <a:solidFill>
                  <a:schemeClr val="accent2"/>
                </a:solidFill>
              </a:rPr>
              <a:t> (4x4x4)=64</a:t>
            </a:r>
            <a:r>
              <a:rPr lang="en-US" altLang="en-US" b="1">
                <a:solidFill>
                  <a:schemeClr val="accent2"/>
                </a:solidFill>
              </a:rPr>
              <a:t>.</a:t>
            </a:r>
          </a:p>
          <a:p>
            <a:endParaRPr lang="en-US" altLang="en-US"/>
          </a:p>
        </p:txBody>
      </p:sp>
      <p:sp>
        <p:nvSpPr>
          <p:cNvPr id="37892" name="Slide Number Placeholder 3">
            <a:extLst>
              <a:ext uri="{FF2B5EF4-FFF2-40B4-BE49-F238E27FC236}">
                <a16:creationId xmlns:a16="http://schemas.microsoft.com/office/drawing/2014/main" id="{C74AB3D4-1260-4E9C-8B5C-9D911418435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fld id="{8A986817-C840-44E6-AC0B-34571D2FD35C}" type="slidenum">
              <a:rPr lang="en-US" altLang="en-US" sz="1100" b="0"/>
              <a:pPr/>
              <a:t>28</a:t>
            </a:fld>
            <a:endParaRPr lang="en-US" altLang="en-US" sz="1100" b="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A66CEBAF-3D7E-403A-B99E-C8A6DAE39F78}"/>
              </a:ext>
            </a:extLst>
          </p:cNvPr>
          <p:cNvSpPr>
            <a:spLocks noRot="1" noChangeArrowheads="1" noTextEdit="1"/>
          </p:cNvSpPr>
          <p:nvPr>
            <p:ph type="sldImg"/>
          </p:nvPr>
        </p:nvSpPr>
        <p:spPr>
          <a:ln/>
        </p:spPr>
      </p:sp>
      <p:sp>
        <p:nvSpPr>
          <p:cNvPr id="45059" name="Rectangle 3">
            <a:extLst>
              <a:ext uri="{FF2B5EF4-FFF2-40B4-BE49-F238E27FC236}">
                <a16:creationId xmlns:a16="http://schemas.microsoft.com/office/drawing/2014/main" id="{A9F8B872-3AC3-45DA-95A9-1FB8595384A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Mention about movement of mRNA instead of ribosome when translated by ER-bound ribosomes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39C51935-AEF1-4CD6-A722-91E3ABC27CA5}"/>
              </a:ext>
            </a:extLst>
          </p:cNvPr>
          <p:cNvSpPr>
            <a:spLocks noRot="1" noChangeArrowheads="1" noTextEdit="1"/>
          </p:cNvSpPr>
          <p:nvPr>
            <p:ph type="sldImg"/>
          </p:nvPr>
        </p:nvSpPr>
        <p:spPr>
          <a:ln/>
        </p:spPr>
      </p:sp>
      <p:sp>
        <p:nvSpPr>
          <p:cNvPr id="47107" name="Rectangle 3">
            <a:extLst>
              <a:ext uri="{FF2B5EF4-FFF2-40B4-BE49-F238E27FC236}">
                <a16:creationId xmlns:a16="http://schemas.microsoft.com/office/drawing/2014/main" id="{46A581FB-3764-4DC4-9ED2-C5C27DB03D1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Mention about movement of mRNA instead of ribosome when translated by ER-bound ribosomes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866AEEF0-7D40-43DF-80EB-87CF842D10C6}"/>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E5CEDEED-5FEF-4902-B491-36BE06F528D8}"/>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24052373-10B4-4459-B4BE-0CCB23C82114}"/>
              </a:ext>
            </a:extLst>
          </p:cNvPr>
          <p:cNvSpPr>
            <a:spLocks noGrp="1" noChangeArrowheads="1"/>
          </p:cNvSpPr>
          <p:nvPr>
            <p:ph type="sldNum" sz="quarter" idx="12"/>
          </p:nvPr>
        </p:nvSpPr>
        <p:spPr>
          <a:ln/>
        </p:spPr>
        <p:txBody>
          <a:bodyPr/>
          <a:lstStyle>
            <a:lvl1pPr>
              <a:defRPr/>
            </a:lvl1pPr>
          </a:lstStyle>
          <a:p>
            <a:pPr>
              <a:defRPr/>
            </a:pPr>
            <a:fld id="{4426471F-8843-428C-AC9E-6EDD094E5542}" type="slidenum">
              <a:rPr lang="en-US" altLang="en-US"/>
              <a:pPr>
                <a:defRPr/>
              </a:pPr>
              <a:t>‹#›</a:t>
            </a:fld>
            <a:endParaRPr lang="en-US" altLang="en-US"/>
          </a:p>
        </p:txBody>
      </p:sp>
    </p:spTree>
    <p:extLst>
      <p:ext uri="{BB962C8B-B14F-4D97-AF65-F5344CB8AC3E}">
        <p14:creationId xmlns:p14="http://schemas.microsoft.com/office/powerpoint/2010/main" val="1453772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2D965F1-DD84-40C5-899C-EF8DF24E80F4}"/>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B145DE86-20DD-438A-B8B5-BC5EBF9CF4C8}"/>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2901F3DA-FC51-4C6D-AE4C-6581970F58F4}"/>
              </a:ext>
            </a:extLst>
          </p:cNvPr>
          <p:cNvSpPr>
            <a:spLocks noGrp="1" noChangeArrowheads="1"/>
          </p:cNvSpPr>
          <p:nvPr>
            <p:ph type="sldNum" sz="quarter" idx="12"/>
          </p:nvPr>
        </p:nvSpPr>
        <p:spPr>
          <a:ln/>
        </p:spPr>
        <p:txBody>
          <a:bodyPr/>
          <a:lstStyle>
            <a:lvl1pPr>
              <a:defRPr/>
            </a:lvl1pPr>
          </a:lstStyle>
          <a:p>
            <a:pPr>
              <a:defRPr/>
            </a:pPr>
            <a:fld id="{28C24A17-0AF9-44F3-9985-95BB2A19CD1A}" type="slidenum">
              <a:rPr lang="en-US" altLang="en-US"/>
              <a:pPr>
                <a:defRPr/>
              </a:pPr>
              <a:t>‹#›</a:t>
            </a:fld>
            <a:endParaRPr lang="en-US" altLang="en-US"/>
          </a:p>
        </p:txBody>
      </p:sp>
    </p:spTree>
    <p:extLst>
      <p:ext uri="{BB962C8B-B14F-4D97-AF65-F5344CB8AC3E}">
        <p14:creationId xmlns:p14="http://schemas.microsoft.com/office/powerpoint/2010/main" val="253971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EC3D781-7727-4FD5-A10C-EB5550C1BDAB}"/>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2C19F69A-E068-4AF8-937C-500B968DA7DC}"/>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E3D94D91-232F-4968-9581-AE3B1BBBF308}"/>
              </a:ext>
            </a:extLst>
          </p:cNvPr>
          <p:cNvSpPr>
            <a:spLocks noGrp="1" noChangeArrowheads="1"/>
          </p:cNvSpPr>
          <p:nvPr>
            <p:ph type="sldNum" sz="quarter" idx="12"/>
          </p:nvPr>
        </p:nvSpPr>
        <p:spPr>
          <a:ln/>
        </p:spPr>
        <p:txBody>
          <a:bodyPr/>
          <a:lstStyle>
            <a:lvl1pPr>
              <a:defRPr/>
            </a:lvl1pPr>
          </a:lstStyle>
          <a:p>
            <a:pPr>
              <a:defRPr/>
            </a:pPr>
            <a:fld id="{C4EFA36C-3FB7-45F5-BE13-271DE20A1483}" type="slidenum">
              <a:rPr lang="en-US" altLang="en-US"/>
              <a:pPr>
                <a:defRPr/>
              </a:pPr>
              <a:t>‹#›</a:t>
            </a:fld>
            <a:endParaRPr lang="en-US" altLang="en-US"/>
          </a:p>
        </p:txBody>
      </p:sp>
    </p:spTree>
    <p:extLst>
      <p:ext uri="{BB962C8B-B14F-4D97-AF65-F5344CB8AC3E}">
        <p14:creationId xmlns:p14="http://schemas.microsoft.com/office/powerpoint/2010/main" val="3798391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D1D1CAA-991A-46BE-9BF5-617DFFB5204D}"/>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1D127804-F480-455E-A51D-535FA1AFA975}"/>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C1D1A2F1-6DD1-4556-8894-41AE6D36F21C}"/>
              </a:ext>
            </a:extLst>
          </p:cNvPr>
          <p:cNvSpPr>
            <a:spLocks noGrp="1" noChangeArrowheads="1"/>
          </p:cNvSpPr>
          <p:nvPr>
            <p:ph type="sldNum" sz="quarter" idx="12"/>
          </p:nvPr>
        </p:nvSpPr>
        <p:spPr>
          <a:ln/>
        </p:spPr>
        <p:txBody>
          <a:bodyPr/>
          <a:lstStyle>
            <a:lvl1pPr>
              <a:defRPr/>
            </a:lvl1pPr>
          </a:lstStyle>
          <a:p>
            <a:pPr>
              <a:defRPr/>
            </a:pPr>
            <a:fld id="{24B4A82F-F5DF-49A7-999B-127876317CF5}" type="slidenum">
              <a:rPr lang="en-US" altLang="en-US"/>
              <a:pPr>
                <a:defRPr/>
              </a:pPr>
              <a:t>‹#›</a:t>
            </a:fld>
            <a:endParaRPr lang="en-US" altLang="en-US"/>
          </a:p>
        </p:txBody>
      </p:sp>
    </p:spTree>
    <p:extLst>
      <p:ext uri="{BB962C8B-B14F-4D97-AF65-F5344CB8AC3E}">
        <p14:creationId xmlns:p14="http://schemas.microsoft.com/office/powerpoint/2010/main" val="1773710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947C5A4-5238-447C-AC54-9C7B18FD4A31}"/>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5">
            <a:extLst>
              <a:ext uri="{FF2B5EF4-FFF2-40B4-BE49-F238E27FC236}">
                <a16:creationId xmlns:a16="http://schemas.microsoft.com/office/drawing/2014/main" id="{43A66882-D836-4560-B1CF-9B18E5D45D4C}"/>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4F60CA95-9CFC-4FC4-9F2D-0B32B7F25C6A}"/>
              </a:ext>
            </a:extLst>
          </p:cNvPr>
          <p:cNvSpPr>
            <a:spLocks noGrp="1" noChangeArrowheads="1"/>
          </p:cNvSpPr>
          <p:nvPr>
            <p:ph type="sldNum" sz="quarter" idx="12"/>
          </p:nvPr>
        </p:nvSpPr>
        <p:spPr>
          <a:ln/>
        </p:spPr>
        <p:txBody>
          <a:bodyPr/>
          <a:lstStyle>
            <a:lvl1pPr>
              <a:defRPr/>
            </a:lvl1pPr>
          </a:lstStyle>
          <a:p>
            <a:pPr>
              <a:defRPr/>
            </a:pPr>
            <a:fld id="{57DC1B23-8120-43BE-B7CB-4E09CCD99428}" type="slidenum">
              <a:rPr lang="en-US" altLang="en-US"/>
              <a:pPr>
                <a:defRPr/>
              </a:pPr>
              <a:t>‹#›</a:t>
            </a:fld>
            <a:endParaRPr lang="en-US" altLang="en-US"/>
          </a:p>
        </p:txBody>
      </p:sp>
    </p:spTree>
    <p:extLst>
      <p:ext uri="{BB962C8B-B14F-4D97-AF65-F5344CB8AC3E}">
        <p14:creationId xmlns:p14="http://schemas.microsoft.com/office/powerpoint/2010/main" val="3213576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B21DA64-BFEC-422E-9503-5E9F7CD66D3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FD366D57-337C-4FF8-A34D-1E01112EE11F}"/>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AEEA8A10-A84A-4B8E-8AAD-724AB8DBBA1D}"/>
              </a:ext>
            </a:extLst>
          </p:cNvPr>
          <p:cNvSpPr>
            <a:spLocks noGrp="1" noChangeArrowheads="1"/>
          </p:cNvSpPr>
          <p:nvPr>
            <p:ph type="sldNum" sz="quarter" idx="12"/>
          </p:nvPr>
        </p:nvSpPr>
        <p:spPr>
          <a:ln/>
        </p:spPr>
        <p:txBody>
          <a:bodyPr/>
          <a:lstStyle>
            <a:lvl1pPr>
              <a:defRPr/>
            </a:lvl1pPr>
          </a:lstStyle>
          <a:p>
            <a:pPr>
              <a:defRPr/>
            </a:pPr>
            <a:fld id="{2486E635-6592-4E6C-9625-CEC42BE18353}" type="slidenum">
              <a:rPr lang="en-US" altLang="en-US"/>
              <a:pPr>
                <a:defRPr/>
              </a:pPr>
              <a:t>‹#›</a:t>
            </a:fld>
            <a:endParaRPr lang="en-US" altLang="en-US"/>
          </a:p>
        </p:txBody>
      </p:sp>
    </p:spTree>
    <p:extLst>
      <p:ext uri="{BB962C8B-B14F-4D97-AF65-F5344CB8AC3E}">
        <p14:creationId xmlns:p14="http://schemas.microsoft.com/office/powerpoint/2010/main" val="4113205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B950309-78AE-48BA-ADC7-CEBBB9D2A6A0}"/>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5">
            <a:extLst>
              <a:ext uri="{FF2B5EF4-FFF2-40B4-BE49-F238E27FC236}">
                <a16:creationId xmlns:a16="http://schemas.microsoft.com/office/drawing/2014/main" id="{224600EE-A509-4BE5-B389-1F152951C235}"/>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6">
            <a:extLst>
              <a:ext uri="{FF2B5EF4-FFF2-40B4-BE49-F238E27FC236}">
                <a16:creationId xmlns:a16="http://schemas.microsoft.com/office/drawing/2014/main" id="{B73BC34B-575C-4871-ADAD-267252C7D789}"/>
              </a:ext>
            </a:extLst>
          </p:cNvPr>
          <p:cNvSpPr>
            <a:spLocks noGrp="1" noChangeArrowheads="1"/>
          </p:cNvSpPr>
          <p:nvPr>
            <p:ph type="sldNum" sz="quarter" idx="12"/>
          </p:nvPr>
        </p:nvSpPr>
        <p:spPr>
          <a:ln/>
        </p:spPr>
        <p:txBody>
          <a:bodyPr/>
          <a:lstStyle>
            <a:lvl1pPr>
              <a:defRPr/>
            </a:lvl1pPr>
          </a:lstStyle>
          <a:p>
            <a:pPr>
              <a:defRPr/>
            </a:pPr>
            <a:fld id="{8379FBB8-2583-43AE-9C8F-DB7680A648BE}" type="slidenum">
              <a:rPr lang="en-US" altLang="en-US"/>
              <a:pPr>
                <a:defRPr/>
              </a:pPr>
              <a:t>‹#›</a:t>
            </a:fld>
            <a:endParaRPr lang="en-US" altLang="en-US"/>
          </a:p>
        </p:txBody>
      </p:sp>
    </p:spTree>
    <p:extLst>
      <p:ext uri="{BB962C8B-B14F-4D97-AF65-F5344CB8AC3E}">
        <p14:creationId xmlns:p14="http://schemas.microsoft.com/office/powerpoint/2010/main" val="721265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F44C4C3D-BA64-434A-A86B-4774C1FD8394}"/>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5">
            <a:extLst>
              <a:ext uri="{FF2B5EF4-FFF2-40B4-BE49-F238E27FC236}">
                <a16:creationId xmlns:a16="http://schemas.microsoft.com/office/drawing/2014/main" id="{AB425889-9EFD-4A09-AB6E-175FCA5A2EB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79487DB8-E7F0-4D04-B137-4DF37AC85D4F}"/>
              </a:ext>
            </a:extLst>
          </p:cNvPr>
          <p:cNvSpPr>
            <a:spLocks noGrp="1" noChangeArrowheads="1"/>
          </p:cNvSpPr>
          <p:nvPr>
            <p:ph type="sldNum" sz="quarter" idx="12"/>
          </p:nvPr>
        </p:nvSpPr>
        <p:spPr>
          <a:ln/>
        </p:spPr>
        <p:txBody>
          <a:bodyPr/>
          <a:lstStyle>
            <a:lvl1pPr>
              <a:defRPr/>
            </a:lvl1pPr>
          </a:lstStyle>
          <a:p>
            <a:pPr>
              <a:defRPr/>
            </a:pPr>
            <a:fld id="{0616934F-1668-4F9D-A514-27F9DA8E6EF0}" type="slidenum">
              <a:rPr lang="en-US" altLang="en-US"/>
              <a:pPr>
                <a:defRPr/>
              </a:pPr>
              <a:t>‹#›</a:t>
            </a:fld>
            <a:endParaRPr lang="en-US" altLang="en-US"/>
          </a:p>
        </p:txBody>
      </p:sp>
    </p:spTree>
    <p:extLst>
      <p:ext uri="{BB962C8B-B14F-4D97-AF65-F5344CB8AC3E}">
        <p14:creationId xmlns:p14="http://schemas.microsoft.com/office/powerpoint/2010/main" val="4089450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DB5D562-C768-4C51-869C-E562D6AB31F9}"/>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5">
            <a:extLst>
              <a:ext uri="{FF2B5EF4-FFF2-40B4-BE49-F238E27FC236}">
                <a16:creationId xmlns:a16="http://schemas.microsoft.com/office/drawing/2014/main" id="{43718AE6-C830-4C54-A37C-417AD9F81027}"/>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6">
            <a:extLst>
              <a:ext uri="{FF2B5EF4-FFF2-40B4-BE49-F238E27FC236}">
                <a16:creationId xmlns:a16="http://schemas.microsoft.com/office/drawing/2014/main" id="{01F84459-B4DC-4640-8334-A27F0EF960A3}"/>
              </a:ext>
            </a:extLst>
          </p:cNvPr>
          <p:cNvSpPr>
            <a:spLocks noGrp="1" noChangeArrowheads="1"/>
          </p:cNvSpPr>
          <p:nvPr>
            <p:ph type="sldNum" sz="quarter" idx="12"/>
          </p:nvPr>
        </p:nvSpPr>
        <p:spPr>
          <a:ln/>
        </p:spPr>
        <p:txBody>
          <a:bodyPr/>
          <a:lstStyle>
            <a:lvl1pPr>
              <a:defRPr/>
            </a:lvl1pPr>
          </a:lstStyle>
          <a:p>
            <a:pPr>
              <a:defRPr/>
            </a:pPr>
            <a:fld id="{EA56AA7D-9D6A-4C4B-8BBD-CF1D176EF0AF}" type="slidenum">
              <a:rPr lang="en-US" altLang="en-US"/>
              <a:pPr>
                <a:defRPr/>
              </a:pPr>
              <a:t>‹#›</a:t>
            </a:fld>
            <a:endParaRPr lang="en-US" altLang="en-US"/>
          </a:p>
        </p:txBody>
      </p:sp>
    </p:spTree>
    <p:extLst>
      <p:ext uri="{BB962C8B-B14F-4D97-AF65-F5344CB8AC3E}">
        <p14:creationId xmlns:p14="http://schemas.microsoft.com/office/powerpoint/2010/main" val="480785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9106B43-AECB-4176-AC24-8E5D021DC8B8}"/>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DAEC43DC-B71D-43BF-B48F-14B3C9C02826}"/>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22E19785-244D-40D6-836D-6EA4942FEB26}"/>
              </a:ext>
            </a:extLst>
          </p:cNvPr>
          <p:cNvSpPr>
            <a:spLocks noGrp="1" noChangeArrowheads="1"/>
          </p:cNvSpPr>
          <p:nvPr>
            <p:ph type="sldNum" sz="quarter" idx="12"/>
          </p:nvPr>
        </p:nvSpPr>
        <p:spPr>
          <a:ln/>
        </p:spPr>
        <p:txBody>
          <a:bodyPr/>
          <a:lstStyle>
            <a:lvl1pPr>
              <a:defRPr/>
            </a:lvl1pPr>
          </a:lstStyle>
          <a:p>
            <a:pPr>
              <a:defRPr/>
            </a:pPr>
            <a:fld id="{5B24C1C1-BCCC-4253-82A2-1CDE473EB6C0}" type="slidenum">
              <a:rPr lang="en-US" altLang="en-US"/>
              <a:pPr>
                <a:defRPr/>
              </a:pPr>
              <a:t>‹#›</a:t>
            </a:fld>
            <a:endParaRPr lang="en-US" altLang="en-US"/>
          </a:p>
        </p:txBody>
      </p:sp>
    </p:spTree>
    <p:extLst>
      <p:ext uri="{BB962C8B-B14F-4D97-AF65-F5344CB8AC3E}">
        <p14:creationId xmlns:p14="http://schemas.microsoft.com/office/powerpoint/2010/main" val="3047042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1914E25-5653-4561-93E9-349DD0BC5A5E}"/>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a:extLst>
              <a:ext uri="{FF2B5EF4-FFF2-40B4-BE49-F238E27FC236}">
                <a16:creationId xmlns:a16="http://schemas.microsoft.com/office/drawing/2014/main" id="{B126A571-577E-4F25-9E34-FAE1EF7896CF}"/>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a:extLst>
              <a:ext uri="{FF2B5EF4-FFF2-40B4-BE49-F238E27FC236}">
                <a16:creationId xmlns:a16="http://schemas.microsoft.com/office/drawing/2014/main" id="{A2786A13-B748-457B-9B1E-44702BB4A217}"/>
              </a:ext>
            </a:extLst>
          </p:cNvPr>
          <p:cNvSpPr>
            <a:spLocks noGrp="1" noChangeArrowheads="1"/>
          </p:cNvSpPr>
          <p:nvPr>
            <p:ph type="sldNum" sz="quarter" idx="12"/>
          </p:nvPr>
        </p:nvSpPr>
        <p:spPr>
          <a:ln/>
        </p:spPr>
        <p:txBody>
          <a:bodyPr/>
          <a:lstStyle>
            <a:lvl1pPr>
              <a:defRPr/>
            </a:lvl1pPr>
          </a:lstStyle>
          <a:p>
            <a:pPr>
              <a:defRPr/>
            </a:pPr>
            <a:fld id="{AD9E6D59-B9A3-4867-8F0B-7D6FD84233D7}" type="slidenum">
              <a:rPr lang="en-US" altLang="en-US"/>
              <a:pPr>
                <a:defRPr/>
              </a:pPr>
              <a:t>‹#›</a:t>
            </a:fld>
            <a:endParaRPr lang="en-US" altLang="en-US"/>
          </a:p>
        </p:txBody>
      </p:sp>
    </p:spTree>
    <p:extLst>
      <p:ext uri="{BB962C8B-B14F-4D97-AF65-F5344CB8AC3E}">
        <p14:creationId xmlns:p14="http://schemas.microsoft.com/office/powerpoint/2010/main" val="3161306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D23648C-77B3-4393-B80A-54A53D28417A}"/>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483AE6B9-6615-4D02-8188-B8D497929492}"/>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954AD00-6828-4F9B-AB27-D4F986584033}"/>
              </a:ext>
            </a:extLst>
          </p:cNvPr>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b="0">
                <a:latin typeface="Arial" charset="0"/>
              </a:defRPr>
            </a:lvl1pPr>
          </a:lstStyle>
          <a:p>
            <a:pPr>
              <a:defRPr/>
            </a:pPr>
            <a:endParaRPr lang="en-US" altLang="en-US"/>
          </a:p>
        </p:txBody>
      </p:sp>
      <p:sp>
        <p:nvSpPr>
          <p:cNvPr id="1029" name="Rectangle 5">
            <a:extLst>
              <a:ext uri="{FF2B5EF4-FFF2-40B4-BE49-F238E27FC236}">
                <a16:creationId xmlns:a16="http://schemas.microsoft.com/office/drawing/2014/main" id="{B70A868E-B86F-4907-BFC7-C1211668A335}"/>
              </a:ext>
            </a:extLst>
          </p:cNvPr>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b="0">
                <a:latin typeface="Arial" charset="0"/>
              </a:defRPr>
            </a:lvl1pPr>
          </a:lstStyle>
          <a:p>
            <a:pPr>
              <a:defRPr/>
            </a:pPr>
            <a:endParaRPr lang="en-US" altLang="en-US"/>
          </a:p>
        </p:txBody>
      </p:sp>
      <p:sp>
        <p:nvSpPr>
          <p:cNvPr id="1030" name="Rectangle 6">
            <a:extLst>
              <a:ext uri="{FF2B5EF4-FFF2-40B4-BE49-F238E27FC236}">
                <a16:creationId xmlns:a16="http://schemas.microsoft.com/office/drawing/2014/main" id="{5CA3C900-B481-4625-991C-687BF8E9DFFC}"/>
              </a:ext>
            </a:extLst>
          </p:cNvPr>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b="0" smtClean="0"/>
            </a:lvl1pPr>
          </a:lstStyle>
          <a:p>
            <a:pPr>
              <a:defRPr/>
            </a:pPr>
            <a:fld id="{2E30717C-EC96-4007-BCA6-E6C52B6D961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37.png"/><Relationship Id="rId2" Type="http://schemas.openxmlformats.org/officeDocument/2006/relationships/slideLayout" Target="../slideLayouts/slideLayout2.xml"/><Relationship Id="rId16" Type="http://schemas.openxmlformats.org/officeDocument/2006/relationships/image" Target="../media/image39.png"/><Relationship Id="rId1" Type="http://schemas.openxmlformats.org/officeDocument/2006/relationships/vmlDrawing" Target="../drawings/vmlDrawing1.vml"/><Relationship Id="rId6" Type="http://schemas.openxmlformats.org/officeDocument/2006/relationships/image" Target="../media/image34.png"/><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oleObject" Target="../embeddings/oleObject4.bin"/><Relationship Id="rId1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3.wmf"/><Relationship Id="rId4" Type="http://schemas.openxmlformats.org/officeDocument/2006/relationships/image" Target="../media/image42.gif"/></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wmf"/><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3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_C9Un4dlpR4" TargetMode="External"/><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hyperlink" Target="https://www.youtube.com/watch?v=gG7uCskUOrA" TargetMode="External"/><Relationship Id="rId4" Type="http://schemas.openxmlformats.org/officeDocument/2006/relationships/hyperlink" Target="https://www.youtube.com/watch?v=Ikq9AcBcohA"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a:extLst>
              <a:ext uri="{FF2B5EF4-FFF2-40B4-BE49-F238E27FC236}">
                <a16:creationId xmlns:a16="http://schemas.microsoft.com/office/drawing/2014/main" id="{C4684A5B-CB0F-4CA0-8628-A54360E527A2}"/>
              </a:ext>
            </a:extLst>
          </p:cNvPr>
          <p:cNvSpPr txBox="1">
            <a:spLocks noChangeArrowheads="1"/>
          </p:cNvSpPr>
          <p:nvPr/>
        </p:nvSpPr>
        <p:spPr bwMode="auto">
          <a:xfrm>
            <a:off x="838200" y="685800"/>
            <a:ext cx="7620000"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4800"/>
              <a:t>Science of Living System</a:t>
            </a:r>
          </a:p>
          <a:p>
            <a:pPr algn="ctr" eaLnBrk="1" hangingPunct="1">
              <a:spcBef>
                <a:spcPct val="0"/>
              </a:spcBef>
              <a:buFontTx/>
              <a:buNone/>
            </a:pPr>
            <a:r>
              <a:rPr lang="en-US" altLang="en-US" sz="2800"/>
              <a:t>BS20001 (2-0-0)</a:t>
            </a:r>
          </a:p>
        </p:txBody>
      </p:sp>
      <p:sp>
        <p:nvSpPr>
          <p:cNvPr id="3075" name="Rectangle 1">
            <a:extLst>
              <a:ext uri="{FF2B5EF4-FFF2-40B4-BE49-F238E27FC236}">
                <a16:creationId xmlns:a16="http://schemas.microsoft.com/office/drawing/2014/main" id="{6E762856-5699-4CEE-9833-6939147ECBAA}"/>
              </a:ext>
            </a:extLst>
          </p:cNvPr>
          <p:cNvSpPr>
            <a:spLocks noChangeArrowheads="1"/>
          </p:cNvSpPr>
          <p:nvPr/>
        </p:nvSpPr>
        <p:spPr bwMode="auto">
          <a:xfrm>
            <a:off x="1295400" y="4689475"/>
            <a:ext cx="714375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3600">
                <a:solidFill>
                  <a:srgbClr val="0000FF"/>
                </a:solidFill>
              </a:rPr>
              <a:t>Dibyendu Samanta</a:t>
            </a:r>
          </a:p>
          <a:p>
            <a:pPr algn="ctr" eaLnBrk="1" hangingPunct="1">
              <a:spcBef>
                <a:spcPct val="0"/>
              </a:spcBef>
              <a:buFontTx/>
              <a:buNone/>
            </a:pPr>
            <a:r>
              <a:rPr lang="en-US" altLang="en-US" sz="2800"/>
              <a:t>School of Bio Science</a:t>
            </a:r>
          </a:p>
          <a:p>
            <a:pPr algn="ctr" eaLnBrk="1" hangingPunct="1">
              <a:spcBef>
                <a:spcPct val="0"/>
              </a:spcBef>
              <a:buFontTx/>
              <a:buNone/>
            </a:pPr>
            <a:r>
              <a:rPr lang="en-US" altLang="en-US" sz="2800" i="1"/>
              <a:t>Email: </a:t>
            </a:r>
            <a:r>
              <a:rPr lang="en-US" altLang="en-US" sz="2800" i="1">
                <a:solidFill>
                  <a:srgbClr val="0000FF"/>
                </a:solidFill>
              </a:rPr>
              <a:t>dibyendu.samanta@iitkgp.ac.in</a:t>
            </a:r>
          </a:p>
          <a:p>
            <a:pPr algn="ctr" eaLnBrk="1" hangingPunct="1">
              <a:spcBef>
                <a:spcPct val="0"/>
              </a:spcBef>
              <a:buFontTx/>
              <a:buNone/>
            </a:pPr>
            <a:endParaRPr lang="en-IN" altLang="en-US" sz="2800" i="1"/>
          </a:p>
        </p:txBody>
      </p:sp>
      <p:sp>
        <p:nvSpPr>
          <p:cNvPr id="3076" name="TextBox 2">
            <a:extLst>
              <a:ext uri="{FF2B5EF4-FFF2-40B4-BE49-F238E27FC236}">
                <a16:creationId xmlns:a16="http://schemas.microsoft.com/office/drawing/2014/main" id="{683D86C1-C443-4866-9C6B-6302FC31483F}"/>
              </a:ext>
            </a:extLst>
          </p:cNvPr>
          <p:cNvSpPr txBox="1">
            <a:spLocks noChangeArrowheads="1"/>
          </p:cNvSpPr>
          <p:nvPr/>
        </p:nvSpPr>
        <p:spPr bwMode="auto">
          <a:xfrm>
            <a:off x="3201988" y="6207125"/>
            <a:ext cx="3168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i="1"/>
              <a:t>Tel: 03222-260295</a:t>
            </a:r>
          </a:p>
        </p:txBody>
      </p:sp>
      <p:sp>
        <p:nvSpPr>
          <p:cNvPr id="3077" name="TextBox 1">
            <a:extLst>
              <a:ext uri="{FF2B5EF4-FFF2-40B4-BE49-F238E27FC236}">
                <a16:creationId xmlns:a16="http://schemas.microsoft.com/office/drawing/2014/main" id="{76C4CF10-CCB5-4C6E-9403-70B78FE7F705}"/>
              </a:ext>
            </a:extLst>
          </p:cNvPr>
          <p:cNvSpPr txBox="1">
            <a:spLocks noChangeArrowheads="1"/>
          </p:cNvSpPr>
          <p:nvPr/>
        </p:nvSpPr>
        <p:spPr bwMode="auto">
          <a:xfrm>
            <a:off x="5975350" y="100013"/>
            <a:ext cx="2346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i="1">
                <a:solidFill>
                  <a:srgbClr val="C00000"/>
                </a:solidFill>
              </a:rPr>
              <a:t>February, 2022</a:t>
            </a:r>
          </a:p>
        </p:txBody>
      </p:sp>
      <p:pic>
        <p:nvPicPr>
          <p:cNvPr id="3078" name="Picture 8" descr="dna-04_250">
            <a:extLst>
              <a:ext uri="{FF2B5EF4-FFF2-40B4-BE49-F238E27FC236}">
                <a16:creationId xmlns:a16="http://schemas.microsoft.com/office/drawing/2014/main" id="{872BCC55-842C-481D-A898-380B9C06141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057400"/>
            <a:ext cx="238125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4">
            <a:extLst>
              <a:ext uri="{FF2B5EF4-FFF2-40B4-BE49-F238E27FC236}">
                <a16:creationId xmlns:a16="http://schemas.microsoft.com/office/drawing/2014/main" id="{0FD4D4A3-C57E-4FB0-A0ED-73A129731167}"/>
              </a:ext>
            </a:extLst>
          </p:cNvPr>
          <p:cNvSpPr txBox="1">
            <a:spLocks noChangeArrowheads="1"/>
          </p:cNvSpPr>
          <p:nvPr/>
        </p:nvSpPr>
        <p:spPr bwMode="auto">
          <a:xfrm>
            <a:off x="104775" y="98425"/>
            <a:ext cx="8958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a:t>Transcription: Involved Machineries and Processes</a:t>
            </a:r>
          </a:p>
        </p:txBody>
      </p:sp>
      <p:sp>
        <p:nvSpPr>
          <p:cNvPr id="35845" name="Text Box 5">
            <a:extLst>
              <a:ext uri="{FF2B5EF4-FFF2-40B4-BE49-F238E27FC236}">
                <a16:creationId xmlns:a16="http://schemas.microsoft.com/office/drawing/2014/main" id="{DCFE52C2-7211-4D9F-A2C7-6776474B3DF0}"/>
              </a:ext>
            </a:extLst>
          </p:cNvPr>
          <p:cNvSpPr txBox="1">
            <a:spLocks noChangeArrowheads="1"/>
          </p:cNvSpPr>
          <p:nvPr/>
        </p:nvSpPr>
        <p:spPr bwMode="auto">
          <a:xfrm>
            <a:off x="790575" y="3686175"/>
            <a:ext cx="1146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Initiation</a:t>
            </a:r>
          </a:p>
        </p:txBody>
      </p:sp>
      <p:sp>
        <p:nvSpPr>
          <p:cNvPr id="35846" name="Text Box 6">
            <a:extLst>
              <a:ext uri="{FF2B5EF4-FFF2-40B4-BE49-F238E27FC236}">
                <a16:creationId xmlns:a16="http://schemas.microsoft.com/office/drawing/2014/main" id="{15E8C722-4DFF-4AEB-96BF-EFAF9146B324}"/>
              </a:ext>
            </a:extLst>
          </p:cNvPr>
          <p:cNvSpPr txBox="1">
            <a:spLocks noChangeArrowheads="1"/>
          </p:cNvSpPr>
          <p:nvPr/>
        </p:nvSpPr>
        <p:spPr bwMode="auto">
          <a:xfrm>
            <a:off x="2017713" y="3694113"/>
            <a:ext cx="1377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Elongation</a:t>
            </a:r>
          </a:p>
        </p:txBody>
      </p:sp>
      <p:grpSp>
        <p:nvGrpSpPr>
          <p:cNvPr id="14341" name="Group 22">
            <a:extLst>
              <a:ext uri="{FF2B5EF4-FFF2-40B4-BE49-F238E27FC236}">
                <a16:creationId xmlns:a16="http://schemas.microsoft.com/office/drawing/2014/main" id="{8F1635EB-CDCE-4F9A-8FCD-08DDE61F4CB0}"/>
              </a:ext>
            </a:extLst>
          </p:cNvPr>
          <p:cNvGrpSpPr>
            <a:grpSpLocks/>
          </p:cNvGrpSpPr>
          <p:nvPr/>
        </p:nvGrpSpPr>
        <p:grpSpPr bwMode="auto">
          <a:xfrm>
            <a:off x="423863" y="1422400"/>
            <a:ext cx="4787900" cy="342900"/>
            <a:chOff x="214" y="3022"/>
            <a:chExt cx="3016" cy="216"/>
          </a:xfrm>
        </p:grpSpPr>
        <p:grpSp>
          <p:nvGrpSpPr>
            <p:cNvPr id="14392" name="Group 16">
              <a:extLst>
                <a:ext uri="{FF2B5EF4-FFF2-40B4-BE49-F238E27FC236}">
                  <a16:creationId xmlns:a16="http://schemas.microsoft.com/office/drawing/2014/main" id="{B1B616F8-C390-4297-BCF5-83DD01715C15}"/>
                </a:ext>
              </a:extLst>
            </p:cNvPr>
            <p:cNvGrpSpPr>
              <a:grpSpLocks/>
            </p:cNvGrpSpPr>
            <p:nvPr/>
          </p:nvGrpSpPr>
          <p:grpSpPr bwMode="auto">
            <a:xfrm>
              <a:off x="1714" y="3071"/>
              <a:ext cx="1516" cy="167"/>
              <a:chOff x="975" y="1846"/>
              <a:chExt cx="1905" cy="216"/>
            </a:xfrm>
          </p:grpSpPr>
          <p:sp>
            <p:nvSpPr>
              <p:cNvPr id="14396" name="Freeform 17">
                <a:extLst>
                  <a:ext uri="{FF2B5EF4-FFF2-40B4-BE49-F238E27FC236}">
                    <a16:creationId xmlns:a16="http://schemas.microsoft.com/office/drawing/2014/main" id="{FA2851D5-521B-4977-858D-1E00F1488837}"/>
                  </a:ext>
                </a:extLst>
              </p:cNvPr>
              <p:cNvSpPr>
                <a:spLocks/>
              </p:cNvSpPr>
              <p:nvPr/>
            </p:nvSpPr>
            <p:spPr bwMode="auto">
              <a:xfrm>
                <a:off x="982" y="1846"/>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97" name="Freeform 18">
                <a:extLst>
                  <a:ext uri="{FF2B5EF4-FFF2-40B4-BE49-F238E27FC236}">
                    <a16:creationId xmlns:a16="http://schemas.microsoft.com/office/drawing/2014/main" id="{3F8B17AB-5DB2-4C16-A487-1DD783D13C9D}"/>
                  </a:ext>
                </a:extLst>
              </p:cNvPr>
              <p:cNvSpPr>
                <a:spLocks/>
              </p:cNvSpPr>
              <p:nvPr/>
            </p:nvSpPr>
            <p:spPr bwMode="auto">
              <a:xfrm>
                <a:off x="975" y="1877"/>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393" name="Group 19">
              <a:extLst>
                <a:ext uri="{FF2B5EF4-FFF2-40B4-BE49-F238E27FC236}">
                  <a16:creationId xmlns:a16="http://schemas.microsoft.com/office/drawing/2014/main" id="{DA9D0085-31F1-4216-BE70-3FD61639B99B}"/>
                </a:ext>
              </a:extLst>
            </p:cNvPr>
            <p:cNvGrpSpPr>
              <a:grpSpLocks/>
            </p:cNvGrpSpPr>
            <p:nvPr/>
          </p:nvGrpSpPr>
          <p:grpSpPr bwMode="auto">
            <a:xfrm flipV="1">
              <a:off x="214" y="3022"/>
              <a:ext cx="1516" cy="167"/>
              <a:chOff x="975" y="1846"/>
              <a:chExt cx="1905" cy="216"/>
            </a:xfrm>
          </p:grpSpPr>
          <p:sp>
            <p:nvSpPr>
              <p:cNvPr id="14394" name="Freeform 20">
                <a:extLst>
                  <a:ext uri="{FF2B5EF4-FFF2-40B4-BE49-F238E27FC236}">
                    <a16:creationId xmlns:a16="http://schemas.microsoft.com/office/drawing/2014/main" id="{0827FA8D-1378-498E-8B31-6D7CDD63E64D}"/>
                  </a:ext>
                </a:extLst>
              </p:cNvPr>
              <p:cNvSpPr>
                <a:spLocks/>
              </p:cNvSpPr>
              <p:nvPr/>
            </p:nvSpPr>
            <p:spPr bwMode="auto">
              <a:xfrm>
                <a:off x="982" y="1846"/>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95" name="Freeform 21">
                <a:extLst>
                  <a:ext uri="{FF2B5EF4-FFF2-40B4-BE49-F238E27FC236}">
                    <a16:creationId xmlns:a16="http://schemas.microsoft.com/office/drawing/2014/main" id="{007369AF-862C-4FFB-B060-D788EC754B80}"/>
                  </a:ext>
                </a:extLst>
              </p:cNvPr>
              <p:cNvSpPr>
                <a:spLocks/>
              </p:cNvSpPr>
              <p:nvPr/>
            </p:nvSpPr>
            <p:spPr bwMode="auto">
              <a:xfrm>
                <a:off x="975" y="1877"/>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14342" name="Group 24">
            <a:extLst>
              <a:ext uri="{FF2B5EF4-FFF2-40B4-BE49-F238E27FC236}">
                <a16:creationId xmlns:a16="http://schemas.microsoft.com/office/drawing/2014/main" id="{0AF87592-A0C6-4E93-ADF4-6628C7749ABE}"/>
              </a:ext>
            </a:extLst>
          </p:cNvPr>
          <p:cNvGrpSpPr>
            <a:grpSpLocks/>
          </p:cNvGrpSpPr>
          <p:nvPr/>
        </p:nvGrpSpPr>
        <p:grpSpPr bwMode="auto">
          <a:xfrm>
            <a:off x="423863" y="1422400"/>
            <a:ext cx="4787900" cy="342900"/>
            <a:chOff x="214" y="3022"/>
            <a:chExt cx="3016" cy="216"/>
          </a:xfrm>
        </p:grpSpPr>
        <p:grpSp>
          <p:nvGrpSpPr>
            <p:cNvPr id="14386" name="Group 25">
              <a:extLst>
                <a:ext uri="{FF2B5EF4-FFF2-40B4-BE49-F238E27FC236}">
                  <a16:creationId xmlns:a16="http://schemas.microsoft.com/office/drawing/2014/main" id="{318D9E09-184A-40BB-84EF-D78AECDFFDEF}"/>
                </a:ext>
              </a:extLst>
            </p:cNvPr>
            <p:cNvGrpSpPr>
              <a:grpSpLocks/>
            </p:cNvGrpSpPr>
            <p:nvPr/>
          </p:nvGrpSpPr>
          <p:grpSpPr bwMode="auto">
            <a:xfrm>
              <a:off x="1714" y="3071"/>
              <a:ext cx="1516" cy="167"/>
              <a:chOff x="975" y="1846"/>
              <a:chExt cx="1905" cy="216"/>
            </a:xfrm>
          </p:grpSpPr>
          <p:sp>
            <p:nvSpPr>
              <p:cNvPr id="14390" name="Freeform 26">
                <a:extLst>
                  <a:ext uri="{FF2B5EF4-FFF2-40B4-BE49-F238E27FC236}">
                    <a16:creationId xmlns:a16="http://schemas.microsoft.com/office/drawing/2014/main" id="{9C5366B5-455D-451C-A206-4389AD21947B}"/>
                  </a:ext>
                </a:extLst>
              </p:cNvPr>
              <p:cNvSpPr>
                <a:spLocks/>
              </p:cNvSpPr>
              <p:nvPr/>
            </p:nvSpPr>
            <p:spPr bwMode="auto">
              <a:xfrm>
                <a:off x="982" y="1846"/>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91" name="Freeform 27">
                <a:extLst>
                  <a:ext uri="{FF2B5EF4-FFF2-40B4-BE49-F238E27FC236}">
                    <a16:creationId xmlns:a16="http://schemas.microsoft.com/office/drawing/2014/main" id="{1C83AA0B-BF26-4DA6-AF6B-B799C66FE227}"/>
                  </a:ext>
                </a:extLst>
              </p:cNvPr>
              <p:cNvSpPr>
                <a:spLocks/>
              </p:cNvSpPr>
              <p:nvPr/>
            </p:nvSpPr>
            <p:spPr bwMode="auto">
              <a:xfrm>
                <a:off x="975" y="1877"/>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387" name="Group 28">
              <a:extLst>
                <a:ext uri="{FF2B5EF4-FFF2-40B4-BE49-F238E27FC236}">
                  <a16:creationId xmlns:a16="http://schemas.microsoft.com/office/drawing/2014/main" id="{7C110686-4C07-4632-BC4E-0E635394ECE1}"/>
                </a:ext>
              </a:extLst>
            </p:cNvPr>
            <p:cNvGrpSpPr>
              <a:grpSpLocks/>
            </p:cNvGrpSpPr>
            <p:nvPr/>
          </p:nvGrpSpPr>
          <p:grpSpPr bwMode="auto">
            <a:xfrm flipV="1">
              <a:off x="214" y="3022"/>
              <a:ext cx="1516" cy="167"/>
              <a:chOff x="975" y="1846"/>
              <a:chExt cx="1905" cy="216"/>
            </a:xfrm>
          </p:grpSpPr>
          <p:sp>
            <p:nvSpPr>
              <p:cNvPr id="14388" name="Freeform 29">
                <a:extLst>
                  <a:ext uri="{FF2B5EF4-FFF2-40B4-BE49-F238E27FC236}">
                    <a16:creationId xmlns:a16="http://schemas.microsoft.com/office/drawing/2014/main" id="{386D5AED-677C-489B-9DF7-6E9C44A8C85C}"/>
                  </a:ext>
                </a:extLst>
              </p:cNvPr>
              <p:cNvSpPr>
                <a:spLocks/>
              </p:cNvSpPr>
              <p:nvPr/>
            </p:nvSpPr>
            <p:spPr bwMode="auto">
              <a:xfrm>
                <a:off x="982" y="1846"/>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89" name="Freeform 30">
                <a:extLst>
                  <a:ext uri="{FF2B5EF4-FFF2-40B4-BE49-F238E27FC236}">
                    <a16:creationId xmlns:a16="http://schemas.microsoft.com/office/drawing/2014/main" id="{7210C7E3-1F1B-4A28-903F-318D0AAE9092}"/>
                  </a:ext>
                </a:extLst>
              </p:cNvPr>
              <p:cNvSpPr>
                <a:spLocks/>
              </p:cNvSpPr>
              <p:nvPr/>
            </p:nvSpPr>
            <p:spPr bwMode="auto">
              <a:xfrm>
                <a:off x="975" y="1877"/>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
        <p:nvSpPr>
          <p:cNvPr id="14343" name="Rectangle 31">
            <a:extLst>
              <a:ext uri="{FF2B5EF4-FFF2-40B4-BE49-F238E27FC236}">
                <a16:creationId xmlns:a16="http://schemas.microsoft.com/office/drawing/2014/main" id="{3F6F3BE2-B0A6-4322-BB5A-7BE8C18A99D8}"/>
              </a:ext>
            </a:extLst>
          </p:cNvPr>
          <p:cNvSpPr>
            <a:spLocks noChangeArrowheads="1"/>
          </p:cNvSpPr>
          <p:nvPr/>
        </p:nvSpPr>
        <p:spPr bwMode="auto">
          <a:xfrm>
            <a:off x="1717675" y="1381125"/>
            <a:ext cx="2406650" cy="358775"/>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
        <p:nvSpPr>
          <p:cNvPr id="14344" name="Text Box 52">
            <a:extLst>
              <a:ext uri="{FF2B5EF4-FFF2-40B4-BE49-F238E27FC236}">
                <a16:creationId xmlns:a16="http://schemas.microsoft.com/office/drawing/2014/main" id="{2BF227D9-EA72-47C2-8C60-B33FB050D07D}"/>
              </a:ext>
            </a:extLst>
          </p:cNvPr>
          <p:cNvSpPr txBox="1">
            <a:spLocks noChangeArrowheads="1"/>
          </p:cNvSpPr>
          <p:nvPr/>
        </p:nvSpPr>
        <p:spPr bwMode="auto">
          <a:xfrm>
            <a:off x="2590800" y="1035050"/>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gene</a:t>
            </a:r>
          </a:p>
        </p:txBody>
      </p:sp>
      <p:grpSp>
        <p:nvGrpSpPr>
          <p:cNvPr id="14345" name="Group 58">
            <a:extLst>
              <a:ext uri="{FF2B5EF4-FFF2-40B4-BE49-F238E27FC236}">
                <a16:creationId xmlns:a16="http://schemas.microsoft.com/office/drawing/2014/main" id="{EE448139-F88F-485E-ACB1-64B76028DCBB}"/>
              </a:ext>
            </a:extLst>
          </p:cNvPr>
          <p:cNvGrpSpPr>
            <a:grpSpLocks/>
          </p:cNvGrpSpPr>
          <p:nvPr/>
        </p:nvGrpSpPr>
        <p:grpSpPr bwMode="auto">
          <a:xfrm>
            <a:off x="1444625" y="879475"/>
            <a:ext cx="593725" cy="473075"/>
            <a:chOff x="1752" y="594"/>
            <a:chExt cx="374" cy="298"/>
          </a:xfrm>
        </p:grpSpPr>
        <p:sp>
          <p:nvSpPr>
            <p:cNvPr id="14384" name="Line 54">
              <a:extLst>
                <a:ext uri="{FF2B5EF4-FFF2-40B4-BE49-F238E27FC236}">
                  <a16:creationId xmlns:a16="http://schemas.microsoft.com/office/drawing/2014/main" id="{ED00D90F-8BC6-433E-AC86-8DE2A8AD99AA}"/>
                </a:ext>
              </a:extLst>
            </p:cNvPr>
            <p:cNvSpPr>
              <a:spLocks noChangeShapeType="1"/>
            </p:cNvSpPr>
            <p:nvPr/>
          </p:nvSpPr>
          <p:spPr bwMode="auto">
            <a:xfrm>
              <a:off x="1939" y="754"/>
              <a:ext cx="0" cy="138"/>
            </a:xfrm>
            <a:prstGeom prst="line">
              <a:avLst/>
            </a:prstGeom>
            <a:noFill/>
            <a:ln w="19050">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85" name="Text Box 56">
              <a:extLst>
                <a:ext uri="{FF2B5EF4-FFF2-40B4-BE49-F238E27FC236}">
                  <a16:creationId xmlns:a16="http://schemas.microsoft.com/office/drawing/2014/main" id="{F0DAB9FE-6E3B-49FC-96B1-60C3B89CDE18}"/>
                </a:ext>
              </a:extLst>
            </p:cNvPr>
            <p:cNvSpPr txBox="1">
              <a:spLocks noChangeArrowheads="1"/>
            </p:cNvSpPr>
            <p:nvPr/>
          </p:nvSpPr>
          <p:spPr bwMode="auto">
            <a:xfrm>
              <a:off x="1752" y="594"/>
              <a:ext cx="37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Start</a:t>
              </a:r>
            </a:p>
          </p:txBody>
        </p:sp>
      </p:grpSp>
      <p:grpSp>
        <p:nvGrpSpPr>
          <p:cNvPr id="14346" name="Group 59">
            <a:extLst>
              <a:ext uri="{FF2B5EF4-FFF2-40B4-BE49-F238E27FC236}">
                <a16:creationId xmlns:a16="http://schemas.microsoft.com/office/drawing/2014/main" id="{A4259E19-940F-4DFF-9781-BD9FDD6DFDDF}"/>
              </a:ext>
            </a:extLst>
          </p:cNvPr>
          <p:cNvGrpSpPr>
            <a:grpSpLocks/>
          </p:cNvGrpSpPr>
          <p:nvPr/>
        </p:nvGrpSpPr>
        <p:grpSpPr bwMode="auto">
          <a:xfrm>
            <a:off x="3841750" y="876300"/>
            <a:ext cx="582613" cy="476250"/>
            <a:chOff x="2580" y="592"/>
            <a:chExt cx="367" cy="300"/>
          </a:xfrm>
        </p:grpSpPr>
        <p:sp>
          <p:nvSpPr>
            <p:cNvPr id="14382" name="Line 55">
              <a:extLst>
                <a:ext uri="{FF2B5EF4-FFF2-40B4-BE49-F238E27FC236}">
                  <a16:creationId xmlns:a16="http://schemas.microsoft.com/office/drawing/2014/main" id="{56BD4AB4-5E17-40CF-8990-8C6F5A393F18}"/>
                </a:ext>
              </a:extLst>
            </p:cNvPr>
            <p:cNvSpPr>
              <a:spLocks noChangeShapeType="1"/>
            </p:cNvSpPr>
            <p:nvPr/>
          </p:nvSpPr>
          <p:spPr bwMode="auto">
            <a:xfrm>
              <a:off x="2758" y="754"/>
              <a:ext cx="0" cy="138"/>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83" name="Text Box 57">
              <a:extLst>
                <a:ext uri="{FF2B5EF4-FFF2-40B4-BE49-F238E27FC236}">
                  <a16:creationId xmlns:a16="http://schemas.microsoft.com/office/drawing/2014/main" id="{C756F73F-36E7-4725-A708-0245677460AC}"/>
                </a:ext>
              </a:extLst>
            </p:cNvPr>
            <p:cNvSpPr txBox="1">
              <a:spLocks noChangeArrowheads="1"/>
            </p:cNvSpPr>
            <p:nvPr/>
          </p:nvSpPr>
          <p:spPr bwMode="auto">
            <a:xfrm>
              <a:off x="2580" y="592"/>
              <a:ext cx="367"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Stop</a:t>
              </a:r>
            </a:p>
          </p:txBody>
        </p:sp>
      </p:grpSp>
      <p:grpSp>
        <p:nvGrpSpPr>
          <p:cNvPr id="10" name="Group 86">
            <a:extLst>
              <a:ext uri="{FF2B5EF4-FFF2-40B4-BE49-F238E27FC236}">
                <a16:creationId xmlns:a16="http://schemas.microsoft.com/office/drawing/2014/main" id="{5DB77BAB-8BEE-467B-8D30-A44991D551FA}"/>
              </a:ext>
            </a:extLst>
          </p:cNvPr>
          <p:cNvGrpSpPr>
            <a:grpSpLocks/>
          </p:cNvGrpSpPr>
          <p:nvPr/>
        </p:nvGrpSpPr>
        <p:grpSpPr bwMode="auto">
          <a:xfrm>
            <a:off x="198438" y="2532063"/>
            <a:ext cx="5284787" cy="884237"/>
            <a:chOff x="389" y="1379"/>
            <a:chExt cx="3411" cy="557"/>
          </a:xfrm>
        </p:grpSpPr>
        <p:grpSp>
          <p:nvGrpSpPr>
            <p:cNvPr id="14375" name="Group 69">
              <a:extLst>
                <a:ext uri="{FF2B5EF4-FFF2-40B4-BE49-F238E27FC236}">
                  <a16:creationId xmlns:a16="http://schemas.microsoft.com/office/drawing/2014/main" id="{926E320C-60D1-4B04-A63C-59D08CB3E6C3}"/>
                </a:ext>
              </a:extLst>
            </p:cNvPr>
            <p:cNvGrpSpPr>
              <a:grpSpLocks/>
            </p:cNvGrpSpPr>
            <p:nvPr/>
          </p:nvGrpSpPr>
          <p:grpSpPr bwMode="auto">
            <a:xfrm>
              <a:off x="584" y="1430"/>
              <a:ext cx="3026" cy="506"/>
              <a:chOff x="560" y="1510"/>
              <a:chExt cx="3026" cy="506"/>
            </a:xfrm>
          </p:grpSpPr>
          <p:sp>
            <p:nvSpPr>
              <p:cNvPr id="14380" name="Freeform 61">
                <a:extLst>
                  <a:ext uri="{FF2B5EF4-FFF2-40B4-BE49-F238E27FC236}">
                    <a16:creationId xmlns:a16="http://schemas.microsoft.com/office/drawing/2014/main" id="{3B1D9F2B-BD4D-4809-886A-A0E1A3FC5D1A}"/>
                  </a:ext>
                </a:extLst>
              </p:cNvPr>
              <p:cNvSpPr>
                <a:spLocks/>
              </p:cNvSpPr>
              <p:nvPr/>
            </p:nvSpPr>
            <p:spPr bwMode="auto">
              <a:xfrm>
                <a:off x="570" y="1510"/>
                <a:ext cx="3010" cy="233"/>
              </a:xfrm>
              <a:custGeom>
                <a:avLst/>
                <a:gdLst>
                  <a:gd name="T0" fmla="*/ 0 w 3010"/>
                  <a:gd name="T1" fmla="*/ 105 h 233"/>
                  <a:gd name="T2" fmla="*/ 211 w 3010"/>
                  <a:gd name="T3" fmla="*/ 153 h 233"/>
                  <a:gd name="T4" fmla="*/ 381 w 3010"/>
                  <a:gd name="T5" fmla="*/ 113 h 233"/>
                  <a:gd name="T6" fmla="*/ 527 w 3010"/>
                  <a:gd name="T7" fmla="*/ 170 h 233"/>
                  <a:gd name="T8" fmla="*/ 665 w 3010"/>
                  <a:gd name="T9" fmla="*/ 121 h 233"/>
                  <a:gd name="T10" fmla="*/ 795 w 3010"/>
                  <a:gd name="T11" fmla="*/ 40 h 233"/>
                  <a:gd name="T12" fmla="*/ 1136 w 3010"/>
                  <a:gd name="T13" fmla="*/ 7 h 233"/>
                  <a:gd name="T14" fmla="*/ 1411 w 3010"/>
                  <a:gd name="T15" fmla="*/ 7 h 233"/>
                  <a:gd name="T16" fmla="*/ 1655 w 3010"/>
                  <a:gd name="T17" fmla="*/ 48 h 233"/>
                  <a:gd name="T18" fmla="*/ 1703 w 3010"/>
                  <a:gd name="T19" fmla="*/ 56 h 233"/>
                  <a:gd name="T20" fmla="*/ 1825 w 3010"/>
                  <a:gd name="T21" fmla="*/ 105 h 233"/>
                  <a:gd name="T22" fmla="*/ 2028 w 3010"/>
                  <a:gd name="T23" fmla="*/ 218 h 233"/>
                  <a:gd name="T24" fmla="*/ 2239 w 3010"/>
                  <a:gd name="T25" fmla="*/ 194 h 233"/>
                  <a:gd name="T26" fmla="*/ 2361 w 3010"/>
                  <a:gd name="T27" fmla="*/ 137 h 233"/>
                  <a:gd name="T28" fmla="*/ 2507 w 3010"/>
                  <a:gd name="T29" fmla="*/ 105 h 233"/>
                  <a:gd name="T30" fmla="*/ 2645 w 3010"/>
                  <a:gd name="T31" fmla="*/ 105 h 233"/>
                  <a:gd name="T32" fmla="*/ 2774 w 3010"/>
                  <a:gd name="T33" fmla="*/ 105 h 233"/>
                  <a:gd name="T34" fmla="*/ 2847 w 3010"/>
                  <a:gd name="T35" fmla="*/ 105 h 233"/>
                  <a:gd name="T36" fmla="*/ 3010 w 3010"/>
                  <a:gd name="T37" fmla="*/ 64 h 23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10"/>
                  <a:gd name="T58" fmla="*/ 0 h 233"/>
                  <a:gd name="T59" fmla="*/ 3010 w 3010"/>
                  <a:gd name="T60" fmla="*/ 233 h 23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10" h="233">
                    <a:moveTo>
                      <a:pt x="0" y="105"/>
                    </a:moveTo>
                    <a:cubicBezTo>
                      <a:pt x="74" y="128"/>
                      <a:pt x="148" y="152"/>
                      <a:pt x="211" y="153"/>
                    </a:cubicBezTo>
                    <a:cubicBezTo>
                      <a:pt x="274" y="154"/>
                      <a:pt x="328" y="110"/>
                      <a:pt x="381" y="113"/>
                    </a:cubicBezTo>
                    <a:cubicBezTo>
                      <a:pt x="434" y="116"/>
                      <a:pt x="480" y="169"/>
                      <a:pt x="527" y="170"/>
                    </a:cubicBezTo>
                    <a:cubicBezTo>
                      <a:pt x="574" y="171"/>
                      <a:pt x="620" y="143"/>
                      <a:pt x="665" y="121"/>
                    </a:cubicBezTo>
                    <a:cubicBezTo>
                      <a:pt x="710" y="99"/>
                      <a:pt x="717" y="59"/>
                      <a:pt x="795" y="40"/>
                    </a:cubicBezTo>
                    <a:cubicBezTo>
                      <a:pt x="873" y="21"/>
                      <a:pt x="1033" y="12"/>
                      <a:pt x="1136" y="7"/>
                    </a:cubicBezTo>
                    <a:cubicBezTo>
                      <a:pt x="1239" y="2"/>
                      <a:pt x="1325" y="0"/>
                      <a:pt x="1411" y="7"/>
                    </a:cubicBezTo>
                    <a:cubicBezTo>
                      <a:pt x="1497" y="14"/>
                      <a:pt x="1606" y="40"/>
                      <a:pt x="1655" y="48"/>
                    </a:cubicBezTo>
                    <a:cubicBezTo>
                      <a:pt x="1704" y="56"/>
                      <a:pt x="1675" y="47"/>
                      <a:pt x="1703" y="56"/>
                    </a:cubicBezTo>
                    <a:cubicBezTo>
                      <a:pt x="1731" y="65"/>
                      <a:pt x="1771" y="78"/>
                      <a:pt x="1825" y="105"/>
                    </a:cubicBezTo>
                    <a:cubicBezTo>
                      <a:pt x="1879" y="132"/>
                      <a:pt x="1959" y="203"/>
                      <a:pt x="2028" y="218"/>
                    </a:cubicBezTo>
                    <a:cubicBezTo>
                      <a:pt x="2097" y="233"/>
                      <a:pt x="2184" y="207"/>
                      <a:pt x="2239" y="194"/>
                    </a:cubicBezTo>
                    <a:cubicBezTo>
                      <a:pt x="2294" y="181"/>
                      <a:pt x="2316" y="152"/>
                      <a:pt x="2361" y="137"/>
                    </a:cubicBezTo>
                    <a:cubicBezTo>
                      <a:pt x="2406" y="122"/>
                      <a:pt x="2460" y="110"/>
                      <a:pt x="2507" y="105"/>
                    </a:cubicBezTo>
                    <a:cubicBezTo>
                      <a:pt x="2554" y="100"/>
                      <a:pt x="2601" y="105"/>
                      <a:pt x="2645" y="105"/>
                    </a:cubicBezTo>
                    <a:cubicBezTo>
                      <a:pt x="2689" y="105"/>
                      <a:pt x="2740" y="105"/>
                      <a:pt x="2774" y="105"/>
                    </a:cubicBezTo>
                    <a:cubicBezTo>
                      <a:pt x="2808" y="105"/>
                      <a:pt x="2808" y="112"/>
                      <a:pt x="2847" y="105"/>
                    </a:cubicBezTo>
                    <a:cubicBezTo>
                      <a:pt x="2886" y="98"/>
                      <a:pt x="2982" y="71"/>
                      <a:pt x="3010" y="64"/>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81" name="Freeform 68">
                <a:extLst>
                  <a:ext uri="{FF2B5EF4-FFF2-40B4-BE49-F238E27FC236}">
                    <a16:creationId xmlns:a16="http://schemas.microsoft.com/office/drawing/2014/main" id="{691B949E-076D-4E21-8EBB-0B550FF99DCD}"/>
                  </a:ext>
                </a:extLst>
              </p:cNvPr>
              <p:cNvSpPr>
                <a:spLocks/>
              </p:cNvSpPr>
              <p:nvPr/>
            </p:nvSpPr>
            <p:spPr bwMode="auto">
              <a:xfrm>
                <a:off x="560" y="1666"/>
                <a:ext cx="3026" cy="350"/>
              </a:xfrm>
              <a:custGeom>
                <a:avLst/>
                <a:gdLst>
                  <a:gd name="T0" fmla="*/ 0 w 3026"/>
                  <a:gd name="T1" fmla="*/ 103 h 350"/>
                  <a:gd name="T2" fmla="*/ 154 w 3026"/>
                  <a:gd name="T3" fmla="*/ 103 h 350"/>
                  <a:gd name="T4" fmla="*/ 219 w 3026"/>
                  <a:gd name="T5" fmla="*/ 78 h 350"/>
                  <a:gd name="T6" fmla="*/ 259 w 3026"/>
                  <a:gd name="T7" fmla="*/ 54 h 350"/>
                  <a:gd name="T8" fmla="*/ 332 w 3026"/>
                  <a:gd name="T9" fmla="*/ 5 h 350"/>
                  <a:gd name="T10" fmla="*/ 446 w 3026"/>
                  <a:gd name="T11" fmla="*/ 21 h 350"/>
                  <a:gd name="T12" fmla="*/ 511 w 3026"/>
                  <a:gd name="T13" fmla="*/ 62 h 350"/>
                  <a:gd name="T14" fmla="*/ 592 w 3026"/>
                  <a:gd name="T15" fmla="*/ 62 h 350"/>
                  <a:gd name="T16" fmla="*/ 665 w 3026"/>
                  <a:gd name="T17" fmla="*/ 70 h 350"/>
                  <a:gd name="T18" fmla="*/ 754 w 3026"/>
                  <a:gd name="T19" fmla="*/ 135 h 350"/>
                  <a:gd name="T20" fmla="*/ 835 w 3026"/>
                  <a:gd name="T21" fmla="*/ 184 h 350"/>
                  <a:gd name="T22" fmla="*/ 933 w 3026"/>
                  <a:gd name="T23" fmla="*/ 240 h 350"/>
                  <a:gd name="T24" fmla="*/ 1071 w 3026"/>
                  <a:gd name="T25" fmla="*/ 289 h 350"/>
                  <a:gd name="T26" fmla="*/ 1200 w 3026"/>
                  <a:gd name="T27" fmla="*/ 313 h 350"/>
                  <a:gd name="T28" fmla="*/ 1444 w 3026"/>
                  <a:gd name="T29" fmla="*/ 346 h 350"/>
                  <a:gd name="T30" fmla="*/ 1566 w 3026"/>
                  <a:gd name="T31" fmla="*/ 338 h 350"/>
                  <a:gd name="T32" fmla="*/ 1687 w 3026"/>
                  <a:gd name="T33" fmla="*/ 313 h 350"/>
                  <a:gd name="T34" fmla="*/ 1776 w 3026"/>
                  <a:gd name="T35" fmla="*/ 265 h 350"/>
                  <a:gd name="T36" fmla="*/ 1866 w 3026"/>
                  <a:gd name="T37" fmla="*/ 232 h 350"/>
                  <a:gd name="T38" fmla="*/ 1914 w 3026"/>
                  <a:gd name="T39" fmla="*/ 159 h 350"/>
                  <a:gd name="T40" fmla="*/ 1971 w 3026"/>
                  <a:gd name="T41" fmla="*/ 119 h 350"/>
                  <a:gd name="T42" fmla="*/ 2060 w 3026"/>
                  <a:gd name="T43" fmla="*/ 119 h 350"/>
                  <a:gd name="T44" fmla="*/ 2166 w 3026"/>
                  <a:gd name="T45" fmla="*/ 111 h 350"/>
                  <a:gd name="T46" fmla="*/ 2263 w 3026"/>
                  <a:gd name="T47" fmla="*/ 86 h 350"/>
                  <a:gd name="T48" fmla="*/ 2336 w 3026"/>
                  <a:gd name="T49" fmla="*/ 70 h 350"/>
                  <a:gd name="T50" fmla="*/ 2401 w 3026"/>
                  <a:gd name="T51" fmla="*/ 38 h 350"/>
                  <a:gd name="T52" fmla="*/ 2507 w 3026"/>
                  <a:gd name="T53" fmla="*/ 21 h 350"/>
                  <a:gd name="T54" fmla="*/ 2653 w 3026"/>
                  <a:gd name="T55" fmla="*/ 5 h 350"/>
                  <a:gd name="T56" fmla="*/ 2831 w 3026"/>
                  <a:gd name="T57" fmla="*/ 13 h 350"/>
                  <a:gd name="T58" fmla="*/ 2888 w 3026"/>
                  <a:gd name="T59" fmla="*/ 70 h 350"/>
                  <a:gd name="T60" fmla="*/ 2945 w 3026"/>
                  <a:gd name="T61" fmla="*/ 70 h 350"/>
                  <a:gd name="T62" fmla="*/ 3026 w 3026"/>
                  <a:gd name="T63" fmla="*/ 111 h 35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26"/>
                  <a:gd name="T97" fmla="*/ 0 h 350"/>
                  <a:gd name="T98" fmla="*/ 3026 w 3026"/>
                  <a:gd name="T99" fmla="*/ 350 h 35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26" h="350">
                    <a:moveTo>
                      <a:pt x="0" y="103"/>
                    </a:moveTo>
                    <a:cubicBezTo>
                      <a:pt x="59" y="105"/>
                      <a:pt x="118" y="107"/>
                      <a:pt x="154" y="103"/>
                    </a:cubicBezTo>
                    <a:cubicBezTo>
                      <a:pt x="190" y="99"/>
                      <a:pt x="202" y="86"/>
                      <a:pt x="219" y="78"/>
                    </a:cubicBezTo>
                    <a:cubicBezTo>
                      <a:pt x="236" y="70"/>
                      <a:pt x="240" y="66"/>
                      <a:pt x="259" y="54"/>
                    </a:cubicBezTo>
                    <a:cubicBezTo>
                      <a:pt x="278" y="42"/>
                      <a:pt x="301" y="10"/>
                      <a:pt x="332" y="5"/>
                    </a:cubicBezTo>
                    <a:cubicBezTo>
                      <a:pt x="363" y="0"/>
                      <a:pt x="416" y="12"/>
                      <a:pt x="446" y="21"/>
                    </a:cubicBezTo>
                    <a:cubicBezTo>
                      <a:pt x="476" y="30"/>
                      <a:pt x="487" y="55"/>
                      <a:pt x="511" y="62"/>
                    </a:cubicBezTo>
                    <a:cubicBezTo>
                      <a:pt x="535" y="69"/>
                      <a:pt x="566" y="61"/>
                      <a:pt x="592" y="62"/>
                    </a:cubicBezTo>
                    <a:cubicBezTo>
                      <a:pt x="618" y="63"/>
                      <a:pt x="638" y="58"/>
                      <a:pt x="665" y="70"/>
                    </a:cubicBezTo>
                    <a:cubicBezTo>
                      <a:pt x="692" y="82"/>
                      <a:pt x="726" y="116"/>
                      <a:pt x="754" y="135"/>
                    </a:cubicBezTo>
                    <a:cubicBezTo>
                      <a:pt x="782" y="154"/>
                      <a:pt x="805" y="167"/>
                      <a:pt x="835" y="184"/>
                    </a:cubicBezTo>
                    <a:cubicBezTo>
                      <a:pt x="865" y="201"/>
                      <a:pt x="894" y="223"/>
                      <a:pt x="933" y="240"/>
                    </a:cubicBezTo>
                    <a:cubicBezTo>
                      <a:pt x="972" y="257"/>
                      <a:pt x="1027" y="277"/>
                      <a:pt x="1071" y="289"/>
                    </a:cubicBezTo>
                    <a:cubicBezTo>
                      <a:pt x="1115" y="301"/>
                      <a:pt x="1138" y="304"/>
                      <a:pt x="1200" y="313"/>
                    </a:cubicBezTo>
                    <a:cubicBezTo>
                      <a:pt x="1262" y="322"/>
                      <a:pt x="1383" y="342"/>
                      <a:pt x="1444" y="346"/>
                    </a:cubicBezTo>
                    <a:cubicBezTo>
                      <a:pt x="1505" y="350"/>
                      <a:pt x="1526" y="343"/>
                      <a:pt x="1566" y="338"/>
                    </a:cubicBezTo>
                    <a:cubicBezTo>
                      <a:pt x="1606" y="333"/>
                      <a:pt x="1652" y="325"/>
                      <a:pt x="1687" y="313"/>
                    </a:cubicBezTo>
                    <a:cubicBezTo>
                      <a:pt x="1722" y="301"/>
                      <a:pt x="1746" y="278"/>
                      <a:pt x="1776" y="265"/>
                    </a:cubicBezTo>
                    <a:cubicBezTo>
                      <a:pt x="1806" y="252"/>
                      <a:pt x="1843" y="250"/>
                      <a:pt x="1866" y="232"/>
                    </a:cubicBezTo>
                    <a:cubicBezTo>
                      <a:pt x="1889" y="214"/>
                      <a:pt x="1897" y="178"/>
                      <a:pt x="1914" y="159"/>
                    </a:cubicBezTo>
                    <a:cubicBezTo>
                      <a:pt x="1931" y="140"/>
                      <a:pt x="1947" y="126"/>
                      <a:pt x="1971" y="119"/>
                    </a:cubicBezTo>
                    <a:cubicBezTo>
                      <a:pt x="1995" y="112"/>
                      <a:pt x="2028" y="120"/>
                      <a:pt x="2060" y="119"/>
                    </a:cubicBezTo>
                    <a:cubicBezTo>
                      <a:pt x="2092" y="118"/>
                      <a:pt x="2132" y="116"/>
                      <a:pt x="2166" y="111"/>
                    </a:cubicBezTo>
                    <a:cubicBezTo>
                      <a:pt x="2200" y="106"/>
                      <a:pt x="2235" y="93"/>
                      <a:pt x="2263" y="86"/>
                    </a:cubicBezTo>
                    <a:cubicBezTo>
                      <a:pt x="2291" y="79"/>
                      <a:pt x="2313" y="78"/>
                      <a:pt x="2336" y="70"/>
                    </a:cubicBezTo>
                    <a:cubicBezTo>
                      <a:pt x="2359" y="62"/>
                      <a:pt x="2373" y="46"/>
                      <a:pt x="2401" y="38"/>
                    </a:cubicBezTo>
                    <a:cubicBezTo>
                      <a:pt x="2429" y="30"/>
                      <a:pt x="2465" y="26"/>
                      <a:pt x="2507" y="21"/>
                    </a:cubicBezTo>
                    <a:cubicBezTo>
                      <a:pt x="2549" y="16"/>
                      <a:pt x="2599" y="6"/>
                      <a:pt x="2653" y="5"/>
                    </a:cubicBezTo>
                    <a:cubicBezTo>
                      <a:pt x="2707" y="4"/>
                      <a:pt x="2792" y="2"/>
                      <a:pt x="2831" y="13"/>
                    </a:cubicBezTo>
                    <a:cubicBezTo>
                      <a:pt x="2870" y="24"/>
                      <a:pt x="2869" y="60"/>
                      <a:pt x="2888" y="70"/>
                    </a:cubicBezTo>
                    <a:cubicBezTo>
                      <a:pt x="2907" y="80"/>
                      <a:pt x="2922" y="63"/>
                      <a:pt x="2945" y="70"/>
                    </a:cubicBezTo>
                    <a:cubicBezTo>
                      <a:pt x="2968" y="77"/>
                      <a:pt x="3010" y="107"/>
                      <a:pt x="3026" y="111"/>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4376" name="Text Box 70">
              <a:extLst>
                <a:ext uri="{FF2B5EF4-FFF2-40B4-BE49-F238E27FC236}">
                  <a16:creationId xmlns:a16="http://schemas.microsoft.com/office/drawing/2014/main" id="{668A1F1D-C974-40D0-99E2-A184A91A9967}"/>
                </a:ext>
              </a:extLst>
            </p:cNvPr>
            <p:cNvSpPr txBox="1">
              <a:spLocks noChangeArrowheads="1"/>
            </p:cNvSpPr>
            <p:nvPr/>
          </p:nvSpPr>
          <p:spPr bwMode="auto">
            <a:xfrm>
              <a:off x="389" y="1599"/>
              <a:ext cx="23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3’</a:t>
              </a:r>
            </a:p>
          </p:txBody>
        </p:sp>
        <p:sp>
          <p:nvSpPr>
            <p:cNvPr id="14377" name="Text Box 71">
              <a:extLst>
                <a:ext uri="{FF2B5EF4-FFF2-40B4-BE49-F238E27FC236}">
                  <a16:creationId xmlns:a16="http://schemas.microsoft.com/office/drawing/2014/main" id="{6FD8A251-EBC1-4769-9E6A-0317A4C0FE44}"/>
                </a:ext>
              </a:extLst>
            </p:cNvPr>
            <p:cNvSpPr txBox="1">
              <a:spLocks noChangeArrowheads="1"/>
            </p:cNvSpPr>
            <p:nvPr/>
          </p:nvSpPr>
          <p:spPr bwMode="auto">
            <a:xfrm>
              <a:off x="3566" y="1567"/>
              <a:ext cx="23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5’</a:t>
              </a:r>
            </a:p>
          </p:txBody>
        </p:sp>
        <p:sp>
          <p:nvSpPr>
            <p:cNvPr id="14378" name="Text Box 72">
              <a:extLst>
                <a:ext uri="{FF2B5EF4-FFF2-40B4-BE49-F238E27FC236}">
                  <a16:creationId xmlns:a16="http://schemas.microsoft.com/office/drawing/2014/main" id="{3750BCCE-50EC-44DB-A685-FA6AB0D6F92A}"/>
                </a:ext>
              </a:extLst>
            </p:cNvPr>
            <p:cNvSpPr txBox="1">
              <a:spLocks noChangeArrowheads="1"/>
            </p:cNvSpPr>
            <p:nvPr/>
          </p:nvSpPr>
          <p:spPr bwMode="auto">
            <a:xfrm>
              <a:off x="396" y="1429"/>
              <a:ext cx="23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5’</a:t>
              </a:r>
            </a:p>
          </p:txBody>
        </p:sp>
        <p:sp>
          <p:nvSpPr>
            <p:cNvPr id="14379" name="Text Box 73">
              <a:extLst>
                <a:ext uri="{FF2B5EF4-FFF2-40B4-BE49-F238E27FC236}">
                  <a16:creationId xmlns:a16="http://schemas.microsoft.com/office/drawing/2014/main" id="{2F17589B-CF9C-414E-ACFB-B9D22E2E20BA}"/>
                </a:ext>
              </a:extLst>
            </p:cNvPr>
            <p:cNvSpPr txBox="1">
              <a:spLocks noChangeArrowheads="1"/>
            </p:cNvSpPr>
            <p:nvPr/>
          </p:nvSpPr>
          <p:spPr bwMode="auto">
            <a:xfrm>
              <a:off x="3560" y="1379"/>
              <a:ext cx="23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3’</a:t>
              </a:r>
            </a:p>
          </p:txBody>
        </p:sp>
      </p:grpSp>
      <p:grpSp>
        <p:nvGrpSpPr>
          <p:cNvPr id="12" name="Group 77">
            <a:extLst>
              <a:ext uri="{FF2B5EF4-FFF2-40B4-BE49-F238E27FC236}">
                <a16:creationId xmlns:a16="http://schemas.microsoft.com/office/drawing/2014/main" id="{3CD5A531-7E90-44CA-B9C5-C412587178CB}"/>
              </a:ext>
            </a:extLst>
          </p:cNvPr>
          <p:cNvGrpSpPr>
            <a:grpSpLocks/>
          </p:cNvGrpSpPr>
          <p:nvPr/>
        </p:nvGrpSpPr>
        <p:grpSpPr bwMode="auto">
          <a:xfrm>
            <a:off x="323850" y="968375"/>
            <a:ext cx="1343025" cy="652463"/>
            <a:chOff x="524" y="610"/>
            <a:chExt cx="846" cy="411"/>
          </a:xfrm>
        </p:grpSpPr>
        <p:sp>
          <p:nvSpPr>
            <p:cNvPr id="14372" name="Text Box 74">
              <a:extLst>
                <a:ext uri="{FF2B5EF4-FFF2-40B4-BE49-F238E27FC236}">
                  <a16:creationId xmlns:a16="http://schemas.microsoft.com/office/drawing/2014/main" id="{9C04DF60-8907-41EF-95C1-6819C5E46730}"/>
                </a:ext>
              </a:extLst>
            </p:cNvPr>
            <p:cNvSpPr txBox="1">
              <a:spLocks noChangeArrowheads="1"/>
            </p:cNvSpPr>
            <p:nvPr/>
          </p:nvSpPr>
          <p:spPr bwMode="auto">
            <a:xfrm>
              <a:off x="524" y="610"/>
              <a:ext cx="84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800000"/>
                  </a:solidFill>
                </a:rPr>
                <a:t>Promoter</a:t>
              </a:r>
            </a:p>
          </p:txBody>
        </p:sp>
        <p:sp>
          <p:nvSpPr>
            <p:cNvPr id="14373" name="AutoShape 75">
              <a:extLst>
                <a:ext uri="{FF2B5EF4-FFF2-40B4-BE49-F238E27FC236}">
                  <a16:creationId xmlns:a16="http://schemas.microsoft.com/office/drawing/2014/main" id="{3ACC60FD-D555-404F-84FA-93AB0A94783F}"/>
                </a:ext>
              </a:extLst>
            </p:cNvPr>
            <p:cNvSpPr>
              <a:spLocks noChangeArrowheads="1"/>
            </p:cNvSpPr>
            <p:nvPr/>
          </p:nvSpPr>
          <p:spPr bwMode="auto">
            <a:xfrm>
              <a:off x="1127" y="965"/>
              <a:ext cx="179" cy="56"/>
            </a:xfrm>
            <a:prstGeom prst="roundRect">
              <a:avLst>
                <a:gd name="adj" fmla="val 16667"/>
              </a:avLst>
            </a:prstGeom>
            <a:solidFill>
              <a:srgbClr val="FF00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
          <p:nvSpPr>
            <p:cNvPr id="14374" name="Line 76">
              <a:extLst>
                <a:ext uri="{FF2B5EF4-FFF2-40B4-BE49-F238E27FC236}">
                  <a16:creationId xmlns:a16="http://schemas.microsoft.com/office/drawing/2014/main" id="{6066DB8E-EBC7-4FBA-9E43-61FC7DA15EBE}"/>
                </a:ext>
              </a:extLst>
            </p:cNvPr>
            <p:cNvSpPr>
              <a:spLocks noChangeShapeType="1"/>
            </p:cNvSpPr>
            <p:nvPr/>
          </p:nvSpPr>
          <p:spPr bwMode="auto">
            <a:xfrm>
              <a:off x="1193" y="803"/>
              <a:ext cx="8" cy="15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35918" name="Freeform 78">
            <a:extLst>
              <a:ext uri="{FF2B5EF4-FFF2-40B4-BE49-F238E27FC236}">
                <a16:creationId xmlns:a16="http://schemas.microsoft.com/office/drawing/2014/main" id="{D3ABD2DD-69E8-4C4C-9E84-42BA8E1737A2}"/>
              </a:ext>
            </a:extLst>
          </p:cNvPr>
          <p:cNvSpPr>
            <a:spLocks/>
          </p:cNvSpPr>
          <p:nvPr/>
        </p:nvSpPr>
        <p:spPr bwMode="auto">
          <a:xfrm>
            <a:off x="968375" y="2571750"/>
            <a:ext cx="595313" cy="600075"/>
          </a:xfrm>
          <a:custGeom>
            <a:avLst/>
            <a:gdLst>
              <a:gd name="T0" fmla="*/ 2147483646 w 489"/>
              <a:gd name="T1" fmla="*/ 2147483646 h 474"/>
              <a:gd name="T2" fmla="*/ 2147483646 w 489"/>
              <a:gd name="T3" fmla="*/ 2147483646 h 474"/>
              <a:gd name="T4" fmla="*/ 2147483646 w 489"/>
              <a:gd name="T5" fmla="*/ 2147483646 h 474"/>
              <a:gd name="T6" fmla="*/ 2147483646 w 489"/>
              <a:gd name="T7" fmla="*/ 2147483646 h 474"/>
              <a:gd name="T8" fmla="*/ 2147483646 w 489"/>
              <a:gd name="T9" fmla="*/ 2147483646 h 474"/>
              <a:gd name="T10" fmla="*/ 2147483646 w 489"/>
              <a:gd name="T11" fmla="*/ 2147483646 h 474"/>
              <a:gd name="T12" fmla="*/ 2147483646 w 489"/>
              <a:gd name="T13" fmla="*/ 2147483646 h 474"/>
              <a:gd name="T14" fmla="*/ 2147483646 w 489"/>
              <a:gd name="T15" fmla="*/ 2147483646 h 474"/>
              <a:gd name="T16" fmla="*/ 2147483646 w 489"/>
              <a:gd name="T17" fmla="*/ 2147483646 h 474"/>
              <a:gd name="T18" fmla="*/ 2147483646 w 489"/>
              <a:gd name="T19" fmla="*/ 2147483646 h 474"/>
              <a:gd name="T20" fmla="*/ 2147483646 w 489"/>
              <a:gd name="T21" fmla="*/ 2147483646 h 474"/>
              <a:gd name="T22" fmla="*/ 2147483646 w 489"/>
              <a:gd name="T23" fmla="*/ 2147483646 h 474"/>
              <a:gd name="T24" fmla="*/ 2147483646 w 489"/>
              <a:gd name="T25" fmla="*/ 2147483646 h 474"/>
              <a:gd name="T26" fmla="*/ 2147483646 w 489"/>
              <a:gd name="T27" fmla="*/ 2147483646 h 474"/>
              <a:gd name="T28" fmla="*/ 2147483646 w 489"/>
              <a:gd name="T29" fmla="*/ 2147483646 h 474"/>
              <a:gd name="T30" fmla="*/ 2147483646 w 489"/>
              <a:gd name="T31" fmla="*/ 2147483646 h 474"/>
              <a:gd name="T32" fmla="*/ 2147483646 w 489"/>
              <a:gd name="T33" fmla="*/ 2147483646 h 474"/>
              <a:gd name="T34" fmla="*/ 2147483646 w 489"/>
              <a:gd name="T35" fmla="*/ 2147483646 h 474"/>
              <a:gd name="T36" fmla="*/ 2147483646 w 489"/>
              <a:gd name="T37" fmla="*/ 2147483646 h 474"/>
              <a:gd name="T38" fmla="*/ 2147483646 w 489"/>
              <a:gd name="T39" fmla="*/ 2147483646 h 474"/>
              <a:gd name="T40" fmla="*/ 2147483646 w 489"/>
              <a:gd name="T41" fmla="*/ 2147483646 h 474"/>
              <a:gd name="T42" fmla="*/ 2147483646 w 489"/>
              <a:gd name="T43" fmla="*/ 2147483646 h 474"/>
              <a:gd name="T44" fmla="*/ 2147483646 w 489"/>
              <a:gd name="T45" fmla="*/ 2147483646 h 474"/>
              <a:gd name="T46" fmla="*/ 2147483646 w 489"/>
              <a:gd name="T47" fmla="*/ 0 h 474"/>
              <a:gd name="T48" fmla="*/ 2147483646 w 489"/>
              <a:gd name="T49" fmla="*/ 2147483646 h 4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89"/>
              <a:gd name="T76" fmla="*/ 0 h 474"/>
              <a:gd name="T77" fmla="*/ 489 w 489"/>
              <a:gd name="T78" fmla="*/ 474 h 4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89" h="474">
                <a:moveTo>
                  <a:pt x="166" y="65"/>
                </a:moveTo>
                <a:cubicBezTo>
                  <a:pt x="116" y="57"/>
                  <a:pt x="60" y="43"/>
                  <a:pt x="20" y="81"/>
                </a:cubicBezTo>
                <a:cubicBezTo>
                  <a:pt x="28" y="122"/>
                  <a:pt x="21" y="149"/>
                  <a:pt x="61" y="162"/>
                </a:cubicBezTo>
                <a:cubicBezTo>
                  <a:pt x="52" y="197"/>
                  <a:pt x="45" y="204"/>
                  <a:pt x="20" y="227"/>
                </a:cubicBezTo>
                <a:cubicBezTo>
                  <a:pt x="7" y="265"/>
                  <a:pt x="0" y="345"/>
                  <a:pt x="29" y="373"/>
                </a:cubicBezTo>
                <a:cubicBezTo>
                  <a:pt x="42" y="385"/>
                  <a:pt x="62" y="387"/>
                  <a:pt x="77" y="397"/>
                </a:cubicBezTo>
                <a:cubicBezTo>
                  <a:pt x="91" y="470"/>
                  <a:pt x="100" y="454"/>
                  <a:pt x="183" y="462"/>
                </a:cubicBezTo>
                <a:cubicBezTo>
                  <a:pt x="291" y="451"/>
                  <a:pt x="255" y="474"/>
                  <a:pt x="280" y="397"/>
                </a:cubicBezTo>
                <a:cubicBezTo>
                  <a:pt x="270" y="366"/>
                  <a:pt x="250" y="363"/>
                  <a:pt x="239" y="332"/>
                </a:cubicBezTo>
                <a:cubicBezTo>
                  <a:pt x="303" y="311"/>
                  <a:pt x="266" y="351"/>
                  <a:pt x="288" y="389"/>
                </a:cubicBezTo>
                <a:cubicBezTo>
                  <a:pt x="292" y="396"/>
                  <a:pt x="304" y="394"/>
                  <a:pt x="312" y="397"/>
                </a:cubicBezTo>
                <a:cubicBezTo>
                  <a:pt x="327" y="440"/>
                  <a:pt x="330" y="445"/>
                  <a:pt x="377" y="454"/>
                </a:cubicBezTo>
                <a:cubicBezTo>
                  <a:pt x="404" y="451"/>
                  <a:pt x="432" y="452"/>
                  <a:pt x="459" y="446"/>
                </a:cubicBezTo>
                <a:cubicBezTo>
                  <a:pt x="468" y="444"/>
                  <a:pt x="481" y="439"/>
                  <a:pt x="483" y="430"/>
                </a:cubicBezTo>
                <a:cubicBezTo>
                  <a:pt x="487" y="410"/>
                  <a:pt x="479" y="339"/>
                  <a:pt x="450" y="324"/>
                </a:cubicBezTo>
                <a:cubicBezTo>
                  <a:pt x="435" y="316"/>
                  <a:pt x="402" y="308"/>
                  <a:pt x="402" y="308"/>
                </a:cubicBezTo>
                <a:cubicBezTo>
                  <a:pt x="387" y="262"/>
                  <a:pt x="393" y="305"/>
                  <a:pt x="418" y="259"/>
                </a:cubicBezTo>
                <a:cubicBezTo>
                  <a:pt x="426" y="244"/>
                  <a:pt x="429" y="227"/>
                  <a:pt x="434" y="211"/>
                </a:cubicBezTo>
                <a:cubicBezTo>
                  <a:pt x="437" y="203"/>
                  <a:pt x="442" y="186"/>
                  <a:pt x="442" y="186"/>
                </a:cubicBezTo>
                <a:cubicBezTo>
                  <a:pt x="448" y="192"/>
                  <a:pt x="451" y="203"/>
                  <a:pt x="459" y="203"/>
                </a:cubicBezTo>
                <a:cubicBezTo>
                  <a:pt x="489" y="203"/>
                  <a:pt x="469" y="137"/>
                  <a:pt x="459" y="130"/>
                </a:cubicBezTo>
                <a:cubicBezTo>
                  <a:pt x="433" y="112"/>
                  <a:pt x="377" y="103"/>
                  <a:pt x="345" y="97"/>
                </a:cubicBezTo>
                <a:cubicBezTo>
                  <a:pt x="310" y="74"/>
                  <a:pt x="280" y="30"/>
                  <a:pt x="239" y="16"/>
                </a:cubicBezTo>
                <a:cubicBezTo>
                  <a:pt x="223" y="11"/>
                  <a:pt x="191" y="0"/>
                  <a:pt x="191" y="0"/>
                </a:cubicBezTo>
                <a:cubicBezTo>
                  <a:pt x="143" y="15"/>
                  <a:pt x="145" y="21"/>
                  <a:pt x="166" y="65"/>
                </a:cubicBezTo>
                <a:close/>
              </a:path>
            </a:pathLst>
          </a:custGeom>
          <a:solidFill>
            <a:srgbClr val="3366FF">
              <a:alpha val="49019"/>
            </a:srgbClr>
          </a:solidFill>
          <a:ln w="3175">
            <a:solidFill>
              <a:schemeClr val="tx1"/>
            </a:solidFill>
            <a:round/>
            <a:headEnd/>
            <a:tailEnd/>
          </a:ln>
        </p:spPr>
        <p:txBody>
          <a:bodyPr/>
          <a:lstStyle/>
          <a:p>
            <a:endParaRPr lang="en-US"/>
          </a:p>
        </p:txBody>
      </p:sp>
      <p:sp>
        <p:nvSpPr>
          <p:cNvPr id="35921" name="Text Box 81">
            <a:extLst>
              <a:ext uri="{FF2B5EF4-FFF2-40B4-BE49-F238E27FC236}">
                <a16:creationId xmlns:a16="http://schemas.microsoft.com/office/drawing/2014/main" id="{CB265FC6-3AB0-41F9-B006-3E9E54A815E7}"/>
              </a:ext>
            </a:extLst>
          </p:cNvPr>
          <p:cNvSpPr txBox="1">
            <a:spLocks noChangeArrowheads="1"/>
          </p:cNvSpPr>
          <p:nvPr/>
        </p:nvSpPr>
        <p:spPr bwMode="auto">
          <a:xfrm>
            <a:off x="774700" y="3086100"/>
            <a:ext cx="36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5’</a:t>
            </a:r>
          </a:p>
        </p:txBody>
      </p:sp>
      <p:sp>
        <p:nvSpPr>
          <p:cNvPr id="35925" name="Freeform 85">
            <a:extLst>
              <a:ext uri="{FF2B5EF4-FFF2-40B4-BE49-F238E27FC236}">
                <a16:creationId xmlns:a16="http://schemas.microsoft.com/office/drawing/2014/main" id="{8CDE5C44-757E-449C-B956-8197637E590E}"/>
              </a:ext>
            </a:extLst>
          </p:cNvPr>
          <p:cNvSpPr>
            <a:spLocks/>
          </p:cNvSpPr>
          <p:nvPr/>
        </p:nvSpPr>
        <p:spPr bwMode="auto">
          <a:xfrm rot="228995">
            <a:off x="1082675" y="3079750"/>
            <a:ext cx="1069975" cy="139700"/>
          </a:xfrm>
          <a:custGeom>
            <a:avLst/>
            <a:gdLst>
              <a:gd name="T0" fmla="*/ 0 w 397"/>
              <a:gd name="T1" fmla="*/ 2147483646 h 121"/>
              <a:gd name="T2" fmla="*/ 2147483646 w 397"/>
              <a:gd name="T3" fmla="*/ 2147483646 h 121"/>
              <a:gd name="T4" fmla="*/ 2147483646 w 397"/>
              <a:gd name="T5" fmla="*/ 2147483646 h 121"/>
              <a:gd name="T6" fmla="*/ 2147483646 w 397"/>
              <a:gd name="T7" fmla="*/ 2147483646 h 121"/>
              <a:gd name="T8" fmla="*/ 2147483646 w 397"/>
              <a:gd name="T9" fmla="*/ 2147483646 h 121"/>
              <a:gd name="T10" fmla="*/ 2147483646 w 397"/>
              <a:gd name="T11" fmla="*/ 2147483646 h 121"/>
              <a:gd name="T12" fmla="*/ 2147483646 w 397"/>
              <a:gd name="T13" fmla="*/ 2147483646 h 121"/>
              <a:gd name="T14" fmla="*/ 0 60000 65536"/>
              <a:gd name="T15" fmla="*/ 0 60000 65536"/>
              <a:gd name="T16" fmla="*/ 0 60000 65536"/>
              <a:gd name="T17" fmla="*/ 0 60000 65536"/>
              <a:gd name="T18" fmla="*/ 0 60000 65536"/>
              <a:gd name="T19" fmla="*/ 0 60000 65536"/>
              <a:gd name="T20" fmla="*/ 0 60000 65536"/>
              <a:gd name="T21" fmla="*/ 0 w 397"/>
              <a:gd name="T22" fmla="*/ 0 h 121"/>
              <a:gd name="T23" fmla="*/ 397 w 397"/>
              <a:gd name="T24" fmla="*/ 121 h 1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7" h="121">
                <a:moveTo>
                  <a:pt x="0" y="121"/>
                </a:moveTo>
                <a:cubicBezTo>
                  <a:pt x="25" y="118"/>
                  <a:pt x="50" y="115"/>
                  <a:pt x="73" y="97"/>
                </a:cubicBezTo>
                <a:cubicBezTo>
                  <a:pt x="96" y="79"/>
                  <a:pt x="112" y="30"/>
                  <a:pt x="138" y="15"/>
                </a:cubicBezTo>
                <a:cubicBezTo>
                  <a:pt x="164" y="0"/>
                  <a:pt x="201" y="7"/>
                  <a:pt x="227" y="7"/>
                </a:cubicBezTo>
                <a:cubicBezTo>
                  <a:pt x="253" y="7"/>
                  <a:pt x="273" y="8"/>
                  <a:pt x="292" y="15"/>
                </a:cubicBezTo>
                <a:cubicBezTo>
                  <a:pt x="311" y="22"/>
                  <a:pt x="323" y="30"/>
                  <a:pt x="340" y="48"/>
                </a:cubicBezTo>
                <a:cubicBezTo>
                  <a:pt x="357" y="66"/>
                  <a:pt x="388" y="109"/>
                  <a:pt x="397" y="121"/>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927" name="Text Box 87">
            <a:extLst>
              <a:ext uri="{FF2B5EF4-FFF2-40B4-BE49-F238E27FC236}">
                <a16:creationId xmlns:a16="http://schemas.microsoft.com/office/drawing/2014/main" id="{143F8FA2-38CE-40B1-B27B-8C17F88E8E68}"/>
              </a:ext>
            </a:extLst>
          </p:cNvPr>
          <p:cNvSpPr txBox="1">
            <a:spLocks noChangeArrowheads="1"/>
          </p:cNvSpPr>
          <p:nvPr/>
        </p:nvSpPr>
        <p:spPr bwMode="auto">
          <a:xfrm>
            <a:off x="342900" y="2244725"/>
            <a:ext cx="20351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800000"/>
                </a:solidFill>
              </a:rPr>
              <a:t>RNA Polymerase</a:t>
            </a:r>
          </a:p>
        </p:txBody>
      </p:sp>
      <p:grpSp>
        <p:nvGrpSpPr>
          <p:cNvPr id="13" name="Group 106">
            <a:extLst>
              <a:ext uri="{FF2B5EF4-FFF2-40B4-BE49-F238E27FC236}">
                <a16:creationId xmlns:a16="http://schemas.microsoft.com/office/drawing/2014/main" id="{92985F54-5308-4FE0-82B6-8617E0AE480E}"/>
              </a:ext>
            </a:extLst>
          </p:cNvPr>
          <p:cNvGrpSpPr>
            <a:grpSpLocks/>
          </p:cNvGrpSpPr>
          <p:nvPr/>
        </p:nvGrpSpPr>
        <p:grpSpPr bwMode="auto">
          <a:xfrm>
            <a:off x="363538" y="3724275"/>
            <a:ext cx="4787900" cy="1963738"/>
            <a:chOff x="493" y="2346"/>
            <a:chExt cx="3016" cy="1237"/>
          </a:xfrm>
        </p:grpSpPr>
        <p:sp>
          <p:nvSpPr>
            <p:cNvPr id="14357" name="Text Box 7">
              <a:extLst>
                <a:ext uri="{FF2B5EF4-FFF2-40B4-BE49-F238E27FC236}">
                  <a16:creationId xmlns:a16="http://schemas.microsoft.com/office/drawing/2014/main" id="{33F759D0-F40B-45A3-B7A6-513128E8EE21}"/>
                </a:ext>
              </a:extLst>
            </p:cNvPr>
            <p:cNvSpPr txBox="1">
              <a:spLocks noChangeArrowheads="1"/>
            </p:cNvSpPr>
            <p:nvPr/>
          </p:nvSpPr>
          <p:spPr bwMode="auto">
            <a:xfrm>
              <a:off x="2439" y="2346"/>
              <a:ext cx="93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Termination</a:t>
              </a:r>
            </a:p>
          </p:txBody>
        </p:sp>
        <p:grpSp>
          <p:nvGrpSpPr>
            <p:cNvPr id="14358" name="Group 102">
              <a:extLst>
                <a:ext uri="{FF2B5EF4-FFF2-40B4-BE49-F238E27FC236}">
                  <a16:creationId xmlns:a16="http://schemas.microsoft.com/office/drawing/2014/main" id="{EB6C4F76-6C89-4F83-9C57-30A9CB7DAA4E}"/>
                </a:ext>
              </a:extLst>
            </p:cNvPr>
            <p:cNvGrpSpPr>
              <a:grpSpLocks/>
            </p:cNvGrpSpPr>
            <p:nvPr/>
          </p:nvGrpSpPr>
          <p:grpSpPr bwMode="auto">
            <a:xfrm>
              <a:off x="493" y="2966"/>
              <a:ext cx="3016" cy="617"/>
              <a:chOff x="493" y="2966"/>
              <a:chExt cx="3016" cy="617"/>
            </a:xfrm>
          </p:grpSpPr>
          <p:grpSp>
            <p:nvGrpSpPr>
              <p:cNvPr id="14360" name="Group 88">
                <a:extLst>
                  <a:ext uri="{FF2B5EF4-FFF2-40B4-BE49-F238E27FC236}">
                    <a16:creationId xmlns:a16="http://schemas.microsoft.com/office/drawing/2014/main" id="{98473A05-D5F7-4ED4-BF81-CD505D673344}"/>
                  </a:ext>
                </a:extLst>
              </p:cNvPr>
              <p:cNvGrpSpPr>
                <a:grpSpLocks/>
              </p:cNvGrpSpPr>
              <p:nvPr/>
            </p:nvGrpSpPr>
            <p:grpSpPr bwMode="auto">
              <a:xfrm>
                <a:off x="493" y="2966"/>
                <a:ext cx="3016" cy="216"/>
                <a:chOff x="214" y="3022"/>
                <a:chExt cx="3016" cy="216"/>
              </a:xfrm>
            </p:grpSpPr>
            <p:grpSp>
              <p:nvGrpSpPr>
                <p:cNvPr id="14366" name="Group 89">
                  <a:extLst>
                    <a:ext uri="{FF2B5EF4-FFF2-40B4-BE49-F238E27FC236}">
                      <a16:creationId xmlns:a16="http://schemas.microsoft.com/office/drawing/2014/main" id="{678FD6E0-0970-4200-A22B-033098206BBB}"/>
                    </a:ext>
                  </a:extLst>
                </p:cNvPr>
                <p:cNvGrpSpPr>
                  <a:grpSpLocks/>
                </p:cNvGrpSpPr>
                <p:nvPr/>
              </p:nvGrpSpPr>
              <p:grpSpPr bwMode="auto">
                <a:xfrm>
                  <a:off x="1714" y="3071"/>
                  <a:ext cx="1516" cy="167"/>
                  <a:chOff x="975" y="1846"/>
                  <a:chExt cx="1905" cy="216"/>
                </a:xfrm>
              </p:grpSpPr>
              <p:sp>
                <p:nvSpPr>
                  <p:cNvPr id="14370" name="Freeform 90">
                    <a:extLst>
                      <a:ext uri="{FF2B5EF4-FFF2-40B4-BE49-F238E27FC236}">
                        <a16:creationId xmlns:a16="http://schemas.microsoft.com/office/drawing/2014/main" id="{70C65922-2B58-4D32-8B7E-05FD7C0C4499}"/>
                      </a:ext>
                    </a:extLst>
                  </p:cNvPr>
                  <p:cNvSpPr>
                    <a:spLocks/>
                  </p:cNvSpPr>
                  <p:nvPr/>
                </p:nvSpPr>
                <p:spPr bwMode="auto">
                  <a:xfrm>
                    <a:off x="982" y="1846"/>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71" name="Freeform 91">
                    <a:extLst>
                      <a:ext uri="{FF2B5EF4-FFF2-40B4-BE49-F238E27FC236}">
                        <a16:creationId xmlns:a16="http://schemas.microsoft.com/office/drawing/2014/main" id="{B7F0D5D0-ED05-463C-A69C-3B67AEB468FE}"/>
                      </a:ext>
                    </a:extLst>
                  </p:cNvPr>
                  <p:cNvSpPr>
                    <a:spLocks/>
                  </p:cNvSpPr>
                  <p:nvPr/>
                </p:nvSpPr>
                <p:spPr bwMode="auto">
                  <a:xfrm>
                    <a:off x="975" y="1877"/>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4367" name="Group 92">
                  <a:extLst>
                    <a:ext uri="{FF2B5EF4-FFF2-40B4-BE49-F238E27FC236}">
                      <a16:creationId xmlns:a16="http://schemas.microsoft.com/office/drawing/2014/main" id="{78E021CB-6B78-40DC-9DC7-D98DBDFEE592}"/>
                    </a:ext>
                  </a:extLst>
                </p:cNvPr>
                <p:cNvGrpSpPr>
                  <a:grpSpLocks/>
                </p:cNvGrpSpPr>
                <p:nvPr/>
              </p:nvGrpSpPr>
              <p:grpSpPr bwMode="auto">
                <a:xfrm flipV="1">
                  <a:off x="214" y="3022"/>
                  <a:ext cx="1516" cy="167"/>
                  <a:chOff x="975" y="1846"/>
                  <a:chExt cx="1905" cy="216"/>
                </a:xfrm>
              </p:grpSpPr>
              <p:sp>
                <p:nvSpPr>
                  <p:cNvPr id="14368" name="Freeform 93">
                    <a:extLst>
                      <a:ext uri="{FF2B5EF4-FFF2-40B4-BE49-F238E27FC236}">
                        <a16:creationId xmlns:a16="http://schemas.microsoft.com/office/drawing/2014/main" id="{71CFF5CD-6014-445D-89C5-2BDBA6531A66}"/>
                      </a:ext>
                    </a:extLst>
                  </p:cNvPr>
                  <p:cNvSpPr>
                    <a:spLocks/>
                  </p:cNvSpPr>
                  <p:nvPr/>
                </p:nvSpPr>
                <p:spPr bwMode="auto">
                  <a:xfrm>
                    <a:off x="982" y="1846"/>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69" name="Freeform 94">
                    <a:extLst>
                      <a:ext uri="{FF2B5EF4-FFF2-40B4-BE49-F238E27FC236}">
                        <a16:creationId xmlns:a16="http://schemas.microsoft.com/office/drawing/2014/main" id="{8AA7B554-E9DB-48ED-8454-1216F99D27A3}"/>
                      </a:ext>
                    </a:extLst>
                  </p:cNvPr>
                  <p:cNvSpPr>
                    <a:spLocks/>
                  </p:cNvSpPr>
                  <p:nvPr/>
                </p:nvSpPr>
                <p:spPr bwMode="auto">
                  <a:xfrm>
                    <a:off x="975" y="1877"/>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14361" name="Group 101">
                <a:extLst>
                  <a:ext uri="{FF2B5EF4-FFF2-40B4-BE49-F238E27FC236}">
                    <a16:creationId xmlns:a16="http://schemas.microsoft.com/office/drawing/2014/main" id="{397677EC-D151-4442-AADC-C7E10846E8F3}"/>
                  </a:ext>
                </a:extLst>
              </p:cNvPr>
              <p:cNvGrpSpPr>
                <a:grpSpLocks/>
              </p:cNvGrpSpPr>
              <p:nvPr/>
            </p:nvGrpSpPr>
            <p:grpSpPr bwMode="auto">
              <a:xfrm>
                <a:off x="1054" y="3018"/>
                <a:ext cx="1695" cy="361"/>
                <a:chOff x="1119" y="3383"/>
                <a:chExt cx="1695" cy="361"/>
              </a:xfrm>
            </p:grpSpPr>
            <p:sp>
              <p:nvSpPr>
                <p:cNvPr id="14363" name="Freeform 96">
                  <a:extLst>
                    <a:ext uri="{FF2B5EF4-FFF2-40B4-BE49-F238E27FC236}">
                      <a16:creationId xmlns:a16="http://schemas.microsoft.com/office/drawing/2014/main" id="{F4FDDD02-DC3F-44F3-A7CF-97FE08A8A38E}"/>
                    </a:ext>
                  </a:extLst>
                </p:cNvPr>
                <p:cNvSpPr>
                  <a:spLocks/>
                </p:cNvSpPr>
                <p:nvPr/>
              </p:nvSpPr>
              <p:spPr bwMode="auto">
                <a:xfrm>
                  <a:off x="1314" y="3497"/>
                  <a:ext cx="1306" cy="177"/>
                </a:xfrm>
                <a:custGeom>
                  <a:avLst/>
                  <a:gdLst>
                    <a:gd name="T0" fmla="*/ 0 w 1063"/>
                    <a:gd name="T1" fmla="*/ 121 h 177"/>
                    <a:gd name="T2" fmla="*/ 12057186 w 1063"/>
                    <a:gd name="T3" fmla="*/ 56 h 177"/>
                    <a:gd name="T4" fmla="*/ 22107522 w 1063"/>
                    <a:gd name="T5" fmla="*/ 32 h 177"/>
                    <a:gd name="T6" fmla="*/ 30166718 w 1063"/>
                    <a:gd name="T7" fmla="*/ 48 h 177"/>
                    <a:gd name="T8" fmla="*/ 36856375 w 1063"/>
                    <a:gd name="T9" fmla="*/ 129 h 177"/>
                    <a:gd name="T10" fmla="*/ 48327864 w 1063"/>
                    <a:gd name="T11" fmla="*/ 170 h 177"/>
                    <a:gd name="T12" fmla="*/ 55043627 w 1063"/>
                    <a:gd name="T13" fmla="*/ 170 h 177"/>
                    <a:gd name="T14" fmla="*/ 64455356 w 1063"/>
                    <a:gd name="T15" fmla="*/ 154 h 177"/>
                    <a:gd name="T16" fmla="*/ 68475690 w 1063"/>
                    <a:gd name="T17" fmla="*/ 81 h 177"/>
                    <a:gd name="T18" fmla="*/ 78574663 w 1063"/>
                    <a:gd name="T19" fmla="*/ 81 h 177"/>
                    <a:gd name="T20" fmla="*/ 87963524 w 1063"/>
                    <a:gd name="T21" fmla="*/ 0 h 1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63"/>
                    <a:gd name="T34" fmla="*/ 0 h 177"/>
                    <a:gd name="T35" fmla="*/ 1063 w 1063"/>
                    <a:gd name="T36" fmla="*/ 177 h 1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63" h="177">
                      <a:moveTo>
                        <a:pt x="0" y="121"/>
                      </a:moveTo>
                      <a:cubicBezTo>
                        <a:pt x="50" y="96"/>
                        <a:pt x="101" y="71"/>
                        <a:pt x="146" y="56"/>
                      </a:cubicBezTo>
                      <a:cubicBezTo>
                        <a:pt x="191" y="41"/>
                        <a:pt x="232" y="33"/>
                        <a:pt x="268" y="32"/>
                      </a:cubicBezTo>
                      <a:cubicBezTo>
                        <a:pt x="304" y="31"/>
                        <a:pt x="335" y="32"/>
                        <a:pt x="365" y="48"/>
                      </a:cubicBezTo>
                      <a:cubicBezTo>
                        <a:pt x="395" y="64"/>
                        <a:pt x="410" y="109"/>
                        <a:pt x="446" y="129"/>
                      </a:cubicBezTo>
                      <a:cubicBezTo>
                        <a:pt x="482" y="149"/>
                        <a:pt x="548" y="163"/>
                        <a:pt x="584" y="170"/>
                      </a:cubicBezTo>
                      <a:cubicBezTo>
                        <a:pt x="620" y="177"/>
                        <a:pt x="633" y="173"/>
                        <a:pt x="665" y="170"/>
                      </a:cubicBezTo>
                      <a:cubicBezTo>
                        <a:pt x="697" y="167"/>
                        <a:pt x="752" y="169"/>
                        <a:pt x="779" y="154"/>
                      </a:cubicBezTo>
                      <a:cubicBezTo>
                        <a:pt x="806" y="139"/>
                        <a:pt x="800" y="93"/>
                        <a:pt x="828" y="81"/>
                      </a:cubicBezTo>
                      <a:cubicBezTo>
                        <a:pt x="856" y="69"/>
                        <a:pt x="910" y="94"/>
                        <a:pt x="949" y="81"/>
                      </a:cubicBezTo>
                      <a:cubicBezTo>
                        <a:pt x="988" y="68"/>
                        <a:pt x="1025" y="34"/>
                        <a:pt x="1063"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64" name="Text Box 97">
                  <a:extLst>
                    <a:ext uri="{FF2B5EF4-FFF2-40B4-BE49-F238E27FC236}">
                      <a16:creationId xmlns:a16="http://schemas.microsoft.com/office/drawing/2014/main" id="{945B4088-E167-40BC-8656-0369A422316B}"/>
                    </a:ext>
                  </a:extLst>
                </p:cNvPr>
                <p:cNvSpPr txBox="1">
                  <a:spLocks noChangeArrowheads="1"/>
                </p:cNvSpPr>
                <p:nvPr/>
              </p:nvSpPr>
              <p:spPr bwMode="auto">
                <a:xfrm>
                  <a:off x="1119" y="3513"/>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5’</a:t>
                  </a:r>
                </a:p>
              </p:txBody>
            </p:sp>
            <p:sp>
              <p:nvSpPr>
                <p:cNvPr id="14365" name="Text Box 98">
                  <a:extLst>
                    <a:ext uri="{FF2B5EF4-FFF2-40B4-BE49-F238E27FC236}">
                      <a16:creationId xmlns:a16="http://schemas.microsoft.com/office/drawing/2014/main" id="{430DAAB1-2DB7-4F70-9D21-6955BC75A94C}"/>
                    </a:ext>
                  </a:extLst>
                </p:cNvPr>
                <p:cNvSpPr txBox="1">
                  <a:spLocks noChangeArrowheads="1"/>
                </p:cNvSpPr>
                <p:nvPr/>
              </p:nvSpPr>
              <p:spPr bwMode="auto">
                <a:xfrm>
                  <a:off x="2586" y="3383"/>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3’</a:t>
                  </a:r>
                </a:p>
              </p:txBody>
            </p:sp>
          </p:grpSp>
          <p:sp>
            <p:nvSpPr>
              <p:cNvPr id="14362" name="Freeform 100">
                <a:extLst>
                  <a:ext uri="{FF2B5EF4-FFF2-40B4-BE49-F238E27FC236}">
                    <a16:creationId xmlns:a16="http://schemas.microsoft.com/office/drawing/2014/main" id="{91849B75-D73B-44B7-89CA-5923CA6ED959}"/>
                  </a:ext>
                </a:extLst>
              </p:cNvPr>
              <p:cNvSpPr>
                <a:spLocks/>
              </p:cNvSpPr>
              <p:nvPr/>
            </p:nvSpPr>
            <p:spPr bwMode="auto">
              <a:xfrm>
                <a:off x="2504" y="3205"/>
                <a:ext cx="375" cy="378"/>
              </a:xfrm>
              <a:custGeom>
                <a:avLst/>
                <a:gdLst>
                  <a:gd name="T0" fmla="*/ 2 w 489"/>
                  <a:gd name="T1" fmla="*/ 2 h 474"/>
                  <a:gd name="T2" fmla="*/ 2 w 489"/>
                  <a:gd name="T3" fmla="*/ 2 h 474"/>
                  <a:gd name="T4" fmla="*/ 2 w 489"/>
                  <a:gd name="T5" fmla="*/ 2 h 474"/>
                  <a:gd name="T6" fmla="*/ 2 w 489"/>
                  <a:gd name="T7" fmla="*/ 2 h 474"/>
                  <a:gd name="T8" fmla="*/ 2 w 489"/>
                  <a:gd name="T9" fmla="*/ 2 h 474"/>
                  <a:gd name="T10" fmla="*/ 2 w 489"/>
                  <a:gd name="T11" fmla="*/ 2 h 474"/>
                  <a:gd name="T12" fmla="*/ 2 w 489"/>
                  <a:gd name="T13" fmla="*/ 2 h 474"/>
                  <a:gd name="T14" fmla="*/ 2 w 489"/>
                  <a:gd name="T15" fmla="*/ 2 h 474"/>
                  <a:gd name="T16" fmla="*/ 2 w 489"/>
                  <a:gd name="T17" fmla="*/ 2 h 474"/>
                  <a:gd name="T18" fmla="*/ 2 w 489"/>
                  <a:gd name="T19" fmla="*/ 2 h 474"/>
                  <a:gd name="T20" fmla="*/ 2 w 489"/>
                  <a:gd name="T21" fmla="*/ 2 h 474"/>
                  <a:gd name="T22" fmla="*/ 2 w 489"/>
                  <a:gd name="T23" fmla="*/ 2 h 474"/>
                  <a:gd name="T24" fmla="*/ 2 w 489"/>
                  <a:gd name="T25" fmla="*/ 2 h 474"/>
                  <a:gd name="T26" fmla="*/ 2 w 489"/>
                  <a:gd name="T27" fmla="*/ 2 h 474"/>
                  <a:gd name="T28" fmla="*/ 2 w 489"/>
                  <a:gd name="T29" fmla="*/ 2 h 474"/>
                  <a:gd name="T30" fmla="*/ 2 w 489"/>
                  <a:gd name="T31" fmla="*/ 2 h 474"/>
                  <a:gd name="T32" fmla="*/ 2 w 489"/>
                  <a:gd name="T33" fmla="*/ 2 h 474"/>
                  <a:gd name="T34" fmla="*/ 2 w 489"/>
                  <a:gd name="T35" fmla="*/ 2 h 474"/>
                  <a:gd name="T36" fmla="*/ 2 w 489"/>
                  <a:gd name="T37" fmla="*/ 2 h 474"/>
                  <a:gd name="T38" fmla="*/ 2 w 489"/>
                  <a:gd name="T39" fmla="*/ 2 h 474"/>
                  <a:gd name="T40" fmla="*/ 2 w 489"/>
                  <a:gd name="T41" fmla="*/ 2 h 474"/>
                  <a:gd name="T42" fmla="*/ 2 w 489"/>
                  <a:gd name="T43" fmla="*/ 2 h 474"/>
                  <a:gd name="T44" fmla="*/ 2 w 489"/>
                  <a:gd name="T45" fmla="*/ 2 h 474"/>
                  <a:gd name="T46" fmla="*/ 2 w 489"/>
                  <a:gd name="T47" fmla="*/ 0 h 474"/>
                  <a:gd name="T48" fmla="*/ 2 w 489"/>
                  <a:gd name="T49" fmla="*/ 2 h 4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89"/>
                  <a:gd name="T76" fmla="*/ 0 h 474"/>
                  <a:gd name="T77" fmla="*/ 489 w 489"/>
                  <a:gd name="T78" fmla="*/ 474 h 4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89" h="474">
                    <a:moveTo>
                      <a:pt x="166" y="65"/>
                    </a:moveTo>
                    <a:cubicBezTo>
                      <a:pt x="116" y="57"/>
                      <a:pt x="60" y="43"/>
                      <a:pt x="20" y="81"/>
                    </a:cubicBezTo>
                    <a:cubicBezTo>
                      <a:pt x="28" y="122"/>
                      <a:pt x="21" y="149"/>
                      <a:pt x="61" y="162"/>
                    </a:cubicBezTo>
                    <a:cubicBezTo>
                      <a:pt x="52" y="197"/>
                      <a:pt x="45" y="204"/>
                      <a:pt x="20" y="227"/>
                    </a:cubicBezTo>
                    <a:cubicBezTo>
                      <a:pt x="7" y="265"/>
                      <a:pt x="0" y="345"/>
                      <a:pt x="29" y="373"/>
                    </a:cubicBezTo>
                    <a:cubicBezTo>
                      <a:pt x="42" y="385"/>
                      <a:pt x="62" y="387"/>
                      <a:pt x="77" y="397"/>
                    </a:cubicBezTo>
                    <a:cubicBezTo>
                      <a:pt x="91" y="470"/>
                      <a:pt x="100" y="454"/>
                      <a:pt x="183" y="462"/>
                    </a:cubicBezTo>
                    <a:cubicBezTo>
                      <a:pt x="291" y="451"/>
                      <a:pt x="255" y="474"/>
                      <a:pt x="280" y="397"/>
                    </a:cubicBezTo>
                    <a:cubicBezTo>
                      <a:pt x="270" y="366"/>
                      <a:pt x="250" y="363"/>
                      <a:pt x="239" y="332"/>
                    </a:cubicBezTo>
                    <a:cubicBezTo>
                      <a:pt x="303" y="311"/>
                      <a:pt x="266" y="351"/>
                      <a:pt x="288" y="389"/>
                    </a:cubicBezTo>
                    <a:cubicBezTo>
                      <a:pt x="292" y="396"/>
                      <a:pt x="304" y="394"/>
                      <a:pt x="312" y="397"/>
                    </a:cubicBezTo>
                    <a:cubicBezTo>
                      <a:pt x="327" y="440"/>
                      <a:pt x="330" y="445"/>
                      <a:pt x="377" y="454"/>
                    </a:cubicBezTo>
                    <a:cubicBezTo>
                      <a:pt x="404" y="451"/>
                      <a:pt x="432" y="452"/>
                      <a:pt x="459" y="446"/>
                    </a:cubicBezTo>
                    <a:cubicBezTo>
                      <a:pt x="468" y="444"/>
                      <a:pt x="481" y="439"/>
                      <a:pt x="483" y="430"/>
                    </a:cubicBezTo>
                    <a:cubicBezTo>
                      <a:pt x="487" y="410"/>
                      <a:pt x="479" y="339"/>
                      <a:pt x="450" y="324"/>
                    </a:cubicBezTo>
                    <a:cubicBezTo>
                      <a:pt x="435" y="316"/>
                      <a:pt x="402" y="308"/>
                      <a:pt x="402" y="308"/>
                    </a:cubicBezTo>
                    <a:cubicBezTo>
                      <a:pt x="387" y="262"/>
                      <a:pt x="393" y="305"/>
                      <a:pt x="418" y="259"/>
                    </a:cubicBezTo>
                    <a:cubicBezTo>
                      <a:pt x="426" y="244"/>
                      <a:pt x="429" y="227"/>
                      <a:pt x="434" y="211"/>
                    </a:cubicBezTo>
                    <a:cubicBezTo>
                      <a:pt x="437" y="203"/>
                      <a:pt x="442" y="186"/>
                      <a:pt x="442" y="186"/>
                    </a:cubicBezTo>
                    <a:cubicBezTo>
                      <a:pt x="448" y="192"/>
                      <a:pt x="451" y="203"/>
                      <a:pt x="459" y="203"/>
                    </a:cubicBezTo>
                    <a:cubicBezTo>
                      <a:pt x="489" y="203"/>
                      <a:pt x="469" y="137"/>
                      <a:pt x="459" y="130"/>
                    </a:cubicBezTo>
                    <a:cubicBezTo>
                      <a:pt x="433" y="112"/>
                      <a:pt x="377" y="103"/>
                      <a:pt x="345" y="97"/>
                    </a:cubicBezTo>
                    <a:cubicBezTo>
                      <a:pt x="310" y="74"/>
                      <a:pt x="280" y="30"/>
                      <a:pt x="239" y="16"/>
                    </a:cubicBezTo>
                    <a:cubicBezTo>
                      <a:pt x="223" y="11"/>
                      <a:pt x="191" y="0"/>
                      <a:pt x="191" y="0"/>
                    </a:cubicBezTo>
                    <a:cubicBezTo>
                      <a:pt x="143" y="15"/>
                      <a:pt x="145" y="21"/>
                      <a:pt x="166" y="65"/>
                    </a:cubicBezTo>
                    <a:close/>
                  </a:path>
                </a:pathLst>
              </a:custGeom>
              <a:solidFill>
                <a:srgbClr val="3366FF">
                  <a:alpha val="49019"/>
                </a:srgbClr>
              </a:solidFill>
              <a:ln w="3175">
                <a:solidFill>
                  <a:schemeClr val="tx1"/>
                </a:solidFill>
                <a:round/>
                <a:headEnd/>
                <a:tailEnd/>
              </a:ln>
            </p:spPr>
            <p:txBody>
              <a:bodyPr/>
              <a:lstStyle/>
              <a:p>
                <a:endParaRPr lang="en-US"/>
              </a:p>
            </p:txBody>
          </p:sp>
        </p:grpSp>
        <p:sp>
          <p:nvSpPr>
            <p:cNvPr id="14359" name="Text Box 104">
              <a:extLst>
                <a:ext uri="{FF2B5EF4-FFF2-40B4-BE49-F238E27FC236}">
                  <a16:creationId xmlns:a16="http://schemas.microsoft.com/office/drawing/2014/main" id="{11A56808-6D9F-4952-AB06-768C5B370469}"/>
                </a:ext>
              </a:extLst>
            </p:cNvPr>
            <p:cNvSpPr txBox="1">
              <a:spLocks noChangeArrowheads="1"/>
            </p:cNvSpPr>
            <p:nvPr/>
          </p:nvSpPr>
          <p:spPr bwMode="auto">
            <a:xfrm>
              <a:off x="1184" y="3287"/>
              <a:ext cx="116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8000"/>
                  </a:solidFill>
                </a:rPr>
                <a:t>Nascent mRNA</a:t>
              </a:r>
            </a:p>
          </p:txBody>
        </p:sp>
      </p:grpSp>
      <p:grpSp>
        <p:nvGrpSpPr>
          <p:cNvPr id="19" name="Group 109">
            <a:extLst>
              <a:ext uri="{FF2B5EF4-FFF2-40B4-BE49-F238E27FC236}">
                <a16:creationId xmlns:a16="http://schemas.microsoft.com/office/drawing/2014/main" id="{B9892EE1-2395-4AC3-93D3-00B22F7C0A02}"/>
              </a:ext>
            </a:extLst>
          </p:cNvPr>
          <p:cNvGrpSpPr>
            <a:grpSpLocks/>
          </p:cNvGrpSpPr>
          <p:nvPr/>
        </p:nvGrpSpPr>
        <p:grpSpPr bwMode="auto">
          <a:xfrm>
            <a:off x="5597525" y="1263650"/>
            <a:ext cx="3505200" cy="2189163"/>
            <a:chOff x="3782" y="788"/>
            <a:chExt cx="2208" cy="1379"/>
          </a:xfrm>
        </p:grpSpPr>
        <p:sp>
          <p:nvSpPr>
            <p:cNvPr id="14355" name="Text Box 107">
              <a:extLst>
                <a:ext uri="{FF2B5EF4-FFF2-40B4-BE49-F238E27FC236}">
                  <a16:creationId xmlns:a16="http://schemas.microsoft.com/office/drawing/2014/main" id="{35F8783E-23EB-49FB-AFF1-1AE2D57181C3}"/>
                </a:ext>
              </a:extLst>
            </p:cNvPr>
            <p:cNvSpPr txBox="1">
              <a:spLocks noChangeArrowheads="1"/>
            </p:cNvSpPr>
            <p:nvPr/>
          </p:nvSpPr>
          <p:spPr bwMode="auto">
            <a:xfrm>
              <a:off x="3782" y="788"/>
              <a:ext cx="220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a:t>Key points to be discussed</a:t>
              </a:r>
            </a:p>
          </p:txBody>
        </p:sp>
        <p:sp>
          <p:nvSpPr>
            <p:cNvPr id="14356" name="Text Box 108">
              <a:extLst>
                <a:ext uri="{FF2B5EF4-FFF2-40B4-BE49-F238E27FC236}">
                  <a16:creationId xmlns:a16="http://schemas.microsoft.com/office/drawing/2014/main" id="{1A1AD611-CDE7-41DF-85A6-EE287F47E21F}"/>
                </a:ext>
              </a:extLst>
            </p:cNvPr>
            <p:cNvSpPr txBox="1">
              <a:spLocks noChangeArrowheads="1"/>
            </p:cNvSpPr>
            <p:nvPr/>
          </p:nvSpPr>
          <p:spPr bwMode="auto">
            <a:xfrm>
              <a:off x="3782" y="1139"/>
              <a:ext cx="1629" cy="1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AutoNum type="arabicPeriod"/>
              </a:pPr>
              <a:r>
                <a:rPr lang="en-US" altLang="en-US" sz="2000"/>
                <a:t>Promoter</a:t>
              </a:r>
            </a:p>
            <a:p>
              <a:pPr eaLnBrk="1" hangingPunct="1">
                <a:spcBef>
                  <a:spcPct val="0"/>
                </a:spcBef>
                <a:buFontTx/>
                <a:buAutoNum type="arabicPeriod"/>
              </a:pPr>
              <a:endParaRPr lang="en-US" altLang="en-US" sz="2000"/>
            </a:p>
            <a:p>
              <a:pPr eaLnBrk="1" hangingPunct="1">
                <a:spcBef>
                  <a:spcPct val="0"/>
                </a:spcBef>
                <a:buFontTx/>
                <a:buAutoNum type="arabicPeriod"/>
              </a:pPr>
              <a:r>
                <a:rPr lang="en-US" altLang="en-US" sz="2000"/>
                <a:t>RNA Polymerase</a:t>
              </a:r>
            </a:p>
            <a:p>
              <a:pPr eaLnBrk="1" hangingPunct="1">
                <a:spcBef>
                  <a:spcPct val="0"/>
                </a:spcBef>
                <a:buFontTx/>
                <a:buAutoNum type="arabicPeriod"/>
              </a:pPr>
              <a:endParaRPr lang="en-US" altLang="en-US" sz="2000"/>
            </a:p>
            <a:p>
              <a:pPr eaLnBrk="1" hangingPunct="1">
                <a:spcBef>
                  <a:spcPct val="0"/>
                </a:spcBef>
                <a:buFontTx/>
                <a:buAutoNum type="arabicPeriod"/>
              </a:pPr>
              <a:r>
                <a:rPr lang="en-US" altLang="en-US" sz="2000"/>
                <a:t>RNA synthesis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9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9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845"/>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49" presetClass="path" presetSubtype="0" accel="50000" decel="50000" fill="hold" nodeType="clickEffect">
                                  <p:stCondLst>
                                    <p:cond delay="0"/>
                                  </p:stCondLst>
                                  <p:childTnLst>
                                    <p:animMotion origin="layout" path="M -3.61111E-6 7.03053E-7 L 0.10921 0.05365 " pathEditMode="relative" rAng="0" ptsTypes="AA">
                                      <p:cBhvr>
                                        <p:cTn id="20" dur="1000" fill="hold"/>
                                        <p:tgtEl>
                                          <p:spTgt spid="35918"/>
                                        </p:tgtEl>
                                        <p:attrNameLst>
                                          <p:attrName>ppt_x</p:attrName>
                                          <p:attrName>ppt_y</p:attrName>
                                        </p:attrNameLst>
                                      </p:cBhvr>
                                      <p:rCtr x="5451" y="2683"/>
                                    </p:animMotion>
                                  </p:childTnLst>
                                </p:cTn>
                              </p:par>
                              <p:par>
                                <p:cTn id="21" presetID="17" presetClass="entr" presetSubtype="8" fill="hold" nodeType="withEffect">
                                  <p:stCondLst>
                                    <p:cond delay="0"/>
                                  </p:stCondLst>
                                  <p:childTnLst>
                                    <p:set>
                                      <p:cBhvr>
                                        <p:cTn id="22" dur="1" fill="hold">
                                          <p:stCondLst>
                                            <p:cond delay="0"/>
                                          </p:stCondLst>
                                        </p:cTn>
                                        <p:tgtEl>
                                          <p:spTgt spid="35925"/>
                                        </p:tgtEl>
                                        <p:attrNameLst>
                                          <p:attrName>style.visibility</p:attrName>
                                        </p:attrNameLst>
                                      </p:cBhvr>
                                      <p:to>
                                        <p:strVal val="visible"/>
                                      </p:to>
                                    </p:set>
                                    <p:anim calcmode="lin" valueType="num">
                                      <p:cBhvr>
                                        <p:cTn id="23" dur="1000" fill="hold"/>
                                        <p:tgtEl>
                                          <p:spTgt spid="35925"/>
                                        </p:tgtEl>
                                        <p:attrNameLst>
                                          <p:attrName>ppt_x</p:attrName>
                                        </p:attrNameLst>
                                      </p:cBhvr>
                                      <p:tavLst>
                                        <p:tav tm="0">
                                          <p:val>
                                            <p:strVal val="#ppt_x-#ppt_w/2"/>
                                          </p:val>
                                        </p:tav>
                                        <p:tav tm="100000">
                                          <p:val>
                                            <p:strVal val="#ppt_x"/>
                                          </p:val>
                                        </p:tav>
                                      </p:tavLst>
                                    </p:anim>
                                    <p:anim calcmode="lin" valueType="num">
                                      <p:cBhvr>
                                        <p:cTn id="24" dur="1000" fill="hold"/>
                                        <p:tgtEl>
                                          <p:spTgt spid="35925"/>
                                        </p:tgtEl>
                                        <p:attrNameLst>
                                          <p:attrName>ppt_y</p:attrName>
                                        </p:attrNameLst>
                                      </p:cBhvr>
                                      <p:tavLst>
                                        <p:tav tm="0">
                                          <p:val>
                                            <p:strVal val="#ppt_y"/>
                                          </p:val>
                                        </p:tav>
                                        <p:tav tm="100000">
                                          <p:val>
                                            <p:strVal val="#ppt_y"/>
                                          </p:val>
                                        </p:tav>
                                      </p:tavLst>
                                    </p:anim>
                                    <p:anim calcmode="lin" valueType="num">
                                      <p:cBhvr>
                                        <p:cTn id="25" dur="1000" fill="hold"/>
                                        <p:tgtEl>
                                          <p:spTgt spid="35925"/>
                                        </p:tgtEl>
                                        <p:attrNameLst>
                                          <p:attrName>ppt_w</p:attrName>
                                        </p:attrNameLst>
                                      </p:cBhvr>
                                      <p:tavLst>
                                        <p:tav tm="0">
                                          <p:val>
                                            <p:fltVal val="0"/>
                                          </p:val>
                                        </p:tav>
                                        <p:tav tm="100000">
                                          <p:val>
                                            <p:strVal val="#ppt_w"/>
                                          </p:val>
                                        </p:tav>
                                      </p:tavLst>
                                    </p:anim>
                                    <p:anim calcmode="lin" valueType="num">
                                      <p:cBhvr>
                                        <p:cTn id="26" dur="1000" fill="hold"/>
                                        <p:tgtEl>
                                          <p:spTgt spid="35925"/>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9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84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5" grpId="0"/>
      <p:bldP spid="35846" grpId="0"/>
      <p:bldP spid="35921" grpId="0"/>
      <p:bldP spid="359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8">
            <a:extLst>
              <a:ext uri="{FF2B5EF4-FFF2-40B4-BE49-F238E27FC236}">
                <a16:creationId xmlns:a16="http://schemas.microsoft.com/office/drawing/2014/main" id="{A7150FE2-E611-4A37-9EB0-B8E86FEC1102}"/>
              </a:ext>
            </a:extLst>
          </p:cNvPr>
          <p:cNvSpPr txBox="1">
            <a:spLocks noChangeArrowheads="1"/>
          </p:cNvSpPr>
          <p:nvPr/>
        </p:nvSpPr>
        <p:spPr bwMode="auto">
          <a:xfrm>
            <a:off x="2182813" y="76200"/>
            <a:ext cx="4711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a:t>Promoter for Transcription</a:t>
            </a:r>
          </a:p>
        </p:txBody>
      </p:sp>
      <p:grpSp>
        <p:nvGrpSpPr>
          <p:cNvPr id="15363" name="Group 34">
            <a:extLst>
              <a:ext uri="{FF2B5EF4-FFF2-40B4-BE49-F238E27FC236}">
                <a16:creationId xmlns:a16="http://schemas.microsoft.com/office/drawing/2014/main" id="{D3AFB0E5-68E3-4F6E-84F9-67FC007E35DE}"/>
              </a:ext>
            </a:extLst>
          </p:cNvPr>
          <p:cNvGrpSpPr>
            <a:grpSpLocks/>
          </p:cNvGrpSpPr>
          <p:nvPr/>
        </p:nvGrpSpPr>
        <p:grpSpPr bwMode="auto">
          <a:xfrm>
            <a:off x="2713038" y="1423988"/>
            <a:ext cx="6207125" cy="935037"/>
            <a:chOff x="1079" y="1631"/>
            <a:chExt cx="3910" cy="589"/>
          </a:xfrm>
        </p:grpSpPr>
        <p:grpSp>
          <p:nvGrpSpPr>
            <p:cNvPr id="15396" name="Group 20">
              <a:extLst>
                <a:ext uri="{FF2B5EF4-FFF2-40B4-BE49-F238E27FC236}">
                  <a16:creationId xmlns:a16="http://schemas.microsoft.com/office/drawing/2014/main" id="{4DD0B571-655F-4A8D-ADEC-A033B4B72303}"/>
                </a:ext>
              </a:extLst>
            </p:cNvPr>
            <p:cNvGrpSpPr>
              <a:grpSpLocks/>
            </p:cNvGrpSpPr>
            <p:nvPr/>
          </p:nvGrpSpPr>
          <p:grpSpPr bwMode="auto">
            <a:xfrm>
              <a:off x="1079" y="1778"/>
              <a:ext cx="3910" cy="432"/>
              <a:chOff x="925" y="2930"/>
              <a:chExt cx="3910" cy="432"/>
            </a:xfrm>
          </p:grpSpPr>
          <p:sp>
            <p:nvSpPr>
              <p:cNvPr id="15400" name="Line 10">
                <a:extLst>
                  <a:ext uri="{FF2B5EF4-FFF2-40B4-BE49-F238E27FC236}">
                    <a16:creationId xmlns:a16="http://schemas.microsoft.com/office/drawing/2014/main" id="{1D3A3E32-B3E6-438B-9446-069E43A88432}"/>
                  </a:ext>
                </a:extLst>
              </p:cNvPr>
              <p:cNvSpPr>
                <a:spLocks noChangeShapeType="1"/>
              </p:cNvSpPr>
              <p:nvPr/>
            </p:nvSpPr>
            <p:spPr bwMode="auto">
              <a:xfrm>
                <a:off x="1128" y="3083"/>
                <a:ext cx="350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01" name="Line 11">
                <a:extLst>
                  <a:ext uri="{FF2B5EF4-FFF2-40B4-BE49-F238E27FC236}">
                    <a16:creationId xmlns:a16="http://schemas.microsoft.com/office/drawing/2014/main" id="{00A2C334-8787-4B18-B6A3-544A149CBDF7}"/>
                  </a:ext>
                </a:extLst>
              </p:cNvPr>
              <p:cNvSpPr>
                <a:spLocks noChangeShapeType="1"/>
              </p:cNvSpPr>
              <p:nvPr/>
            </p:nvSpPr>
            <p:spPr bwMode="auto">
              <a:xfrm>
                <a:off x="1129" y="3204"/>
                <a:ext cx="350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02" name="Text Box 16">
                <a:extLst>
                  <a:ext uri="{FF2B5EF4-FFF2-40B4-BE49-F238E27FC236}">
                    <a16:creationId xmlns:a16="http://schemas.microsoft.com/office/drawing/2014/main" id="{543F0148-7D7E-4F6B-B6B6-F0A9012A6972}"/>
                  </a:ext>
                </a:extLst>
              </p:cNvPr>
              <p:cNvSpPr txBox="1">
                <a:spLocks noChangeArrowheads="1"/>
              </p:cNvSpPr>
              <p:nvPr/>
            </p:nvSpPr>
            <p:spPr bwMode="auto">
              <a:xfrm>
                <a:off x="932" y="2930"/>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5’</a:t>
                </a:r>
              </a:p>
            </p:txBody>
          </p:sp>
          <p:sp>
            <p:nvSpPr>
              <p:cNvPr id="15403" name="Text Box 17">
                <a:extLst>
                  <a:ext uri="{FF2B5EF4-FFF2-40B4-BE49-F238E27FC236}">
                    <a16:creationId xmlns:a16="http://schemas.microsoft.com/office/drawing/2014/main" id="{C544F297-EB21-4D53-8870-96FB46ED2435}"/>
                  </a:ext>
                </a:extLst>
              </p:cNvPr>
              <p:cNvSpPr txBox="1">
                <a:spLocks noChangeArrowheads="1"/>
              </p:cNvSpPr>
              <p:nvPr/>
            </p:nvSpPr>
            <p:spPr bwMode="auto">
              <a:xfrm>
                <a:off x="4599" y="3131"/>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5’</a:t>
                </a:r>
              </a:p>
            </p:txBody>
          </p:sp>
          <p:sp>
            <p:nvSpPr>
              <p:cNvPr id="15404" name="Text Box 18">
                <a:extLst>
                  <a:ext uri="{FF2B5EF4-FFF2-40B4-BE49-F238E27FC236}">
                    <a16:creationId xmlns:a16="http://schemas.microsoft.com/office/drawing/2014/main" id="{D4435AAF-DB76-4414-B020-E58DA6F8554B}"/>
                  </a:ext>
                </a:extLst>
              </p:cNvPr>
              <p:cNvSpPr txBox="1">
                <a:spLocks noChangeArrowheads="1"/>
              </p:cNvSpPr>
              <p:nvPr/>
            </p:nvSpPr>
            <p:spPr bwMode="auto">
              <a:xfrm>
                <a:off x="925" y="3123"/>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3’</a:t>
                </a:r>
              </a:p>
            </p:txBody>
          </p:sp>
          <p:sp>
            <p:nvSpPr>
              <p:cNvPr id="15405" name="Text Box 19">
                <a:extLst>
                  <a:ext uri="{FF2B5EF4-FFF2-40B4-BE49-F238E27FC236}">
                    <a16:creationId xmlns:a16="http://schemas.microsoft.com/office/drawing/2014/main" id="{C55E52AE-7FBC-499D-ADA1-D45D7F28D32B}"/>
                  </a:ext>
                </a:extLst>
              </p:cNvPr>
              <p:cNvSpPr txBox="1">
                <a:spLocks noChangeArrowheads="1"/>
              </p:cNvSpPr>
              <p:nvPr/>
            </p:nvSpPr>
            <p:spPr bwMode="auto">
              <a:xfrm>
                <a:off x="4607" y="294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3’</a:t>
                </a:r>
              </a:p>
            </p:txBody>
          </p:sp>
        </p:grpSp>
        <p:sp>
          <p:nvSpPr>
            <p:cNvPr id="15397" name="Text Box 22">
              <a:extLst>
                <a:ext uri="{FF2B5EF4-FFF2-40B4-BE49-F238E27FC236}">
                  <a16:creationId xmlns:a16="http://schemas.microsoft.com/office/drawing/2014/main" id="{693FD8CD-83F8-45E0-8C52-5C15A74D788A}"/>
                </a:ext>
              </a:extLst>
            </p:cNvPr>
            <p:cNvSpPr txBox="1">
              <a:spLocks noChangeArrowheads="1"/>
            </p:cNvSpPr>
            <p:nvPr/>
          </p:nvSpPr>
          <p:spPr bwMode="auto">
            <a:xfrm>
              <a:off x="3884" y="1631"/>
              <a:ext cx="24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solidFill>
                    <a:srgbClr val="006600"/>
                  </a:solidFill>
                </a:rPr>
                <a:t>+1</a:t>
              </a:r>
            </a:p>
          </p:txBody>
        </p:sp>
        <p:sp>
          <p:nvSpPr>
            <p:cNvPr id="15398" name="Text Box 23">
              <a:extLst>
                <a:ext uri="{FF2B5EF4-FFF2-40B4-BE49-F238E27FC236}">
                  <a16:creationId xmlns:a16="http://schemas.microsoft.com/office/drawing/2014/main" id="{EE3C31AF-CE03-47B4-9D67-53E727279867}"/>
                </a:ext>
              </a:extLst>
            </p:cNvPr>
            <p:cNvSpPr txBox="1">
              <a:spLocks noChangeArrowheads="1"/>
            </p:cNvSpPr>
            <p:nvPr/>
          </p:nvSpPr>
          <p:spPr bwMode="auto">
            <a:xfrm>
              <a:off x="3953" y="1753"/>
              <a:ext cx="91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solidFill>
                    <a:srgbClr val="0000FF"/>
                  </a:solidFill>
                </a:rPr>
                <a:t>ATTGCGATGG</a:t>
              </a:r>
            </a:p>
          </p:txBody>
        </p:sp>
        <p:sp>
          <p:nvSpPr>
            <p:cNvPr id="15399" name="Text Box 24">
              <a:extLst>
                <a:ext uri="{FF2B5EF4-FFF2-40B4-BE49-F238E27FC236}">
                  <a16:creationId xmlns:a16="http://schemas.microsoft.com/office/drawing/2014/main" id="{F637CFC8-1468-44CA-9EF7-DFD3EA24D78D}"/>
                </a:ext>
              </a:extLst>
            </p:cNvPr>
            <p:cNvSpPr txBox="1">
              <a:spLocks noChangeArrowheads="1"/>
            </p:cNvSpPr>
            <p:nvPr/>
          </p:nvSpPr>
          <p:spPr bwMode="auto">
            <a:xfrm>
              <a:off x="3954" y="2028"/>
              <a:ext cx="90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solidFill>
                    <a:srgbClr val="0000FF"/>
                  </a:solidFill>
                </a:rPr>
                <a:t>TAACGCTACC</a:t>
              </a:r>
            </a:p>
          </p:txBody>
        </p:sp>
      </p:grpSp>
      <p:grpSp>
        <p:nvGrpSpPr>
          <p:cNvPr id="4" name="Group 32">
            <a:extLst>
              <a:ext uri="{FF2B5EF4-FFF2-40B4-BE49-F238E27FC236}">
                <a16:creationId xmlns:a16="http://schemas.microsoft.com/office/drawing/2014/main" id="{6D21EC87-2D72-4BA3-B6F8-3777A1DF2F8D}"/>
              </a:ext>
            </a:extLst>
          </p:cNvPr>
          <p:cNvGrpSpPr>
            <a:grpSpLocks/>
          </p:cNvGrpSpPr>
          <p:nvPr/>
        </p:nvGrpSpPr>
        <p:grpSpPr bwMode="auto">
          <a:xfrm>
            <a:off x="7102475" y="2249488"/>
            <a:ext cx="1778000" cy="574675"/>
            <a:chOff x="3844" y="2151"/>
            <a:chExt cx="1120" cy="362"/>
          </a:xfrm>
        </p:grpSpPr>
        <p:sp>
          <p:nvSpPr>
            <p:cNvPr id="15392" name="Freeform 25">
              <a:extLst>
                <a:ext uri="{FF2B5EF4-FFF2-40B4-BE49-F238E27FC236}">
                  <a16:creationId xmlns:a16="http://schemas.microsoft.com/office/drawing/2014/main" id="{D6CE3687-ECC7-4DFB-8D4E-D03F02C6000B}"/>
                </a:ext>
              </a:extLst>
            </p:cNvPr>
            <p:cNvSpPr>
              <a:spLocks/>
            </p:cNvSpPr>
            <p:nvPr/>
          </p:nvSpPr>
          <p:spPr bwMode="auto">
            <a:xfrm>
              <a:off x="4015" y="2252"/>
              <a:ext cx="755" cy="110"/>
            </a:xfrm>
            <a:custGeom>
              <a:avLst/>
              <a:gdLst>
                <a:gd name="T0" fmla="*/ 0 w 755"/>
                <a:gd name="T1" fmla="*/ 110 h 110"/>
                <a:gd name="T2" fmla="*/ 187 w 755"/>
                <a:gd name="T3" fmla="*/ 12 h 110"/>
                <a:gd name="T4" fmla="*/ 268 w 755"/>
                <a:gd name="T5" fmla="*/ 45 h 110"/>
                <a:gd name="T6" fmla="*/ 357 w 755"/>
                <a:gd name="T7" fmla="*/ 45 h 110"/>
                <a:gd name="T8" fmla="*/ 463 w 755"/>
                <a:gd name="T9" fmla="*/ 12 h 110"/>
                <a:gd name="T10" fmla="*/ 593 w 755"/>
                <a:gd name="T11" fmla="*/ 4 h 110"/>
                <a:gd name="T12" fmla="*/ 674 w 755"/>
                <a:gd name="T13" fmla="*/ 37 h 110"/>
                <a:gd name="T14" fmla="*/ 755 w 755"/>
                <a:gd name="T15" fmla="*/ 37 h 110"/>
                <a:gd name="T16" fmla="*/ 0 60000 65536"/>
                <a:gd name="T17" fmla="*/ 0 60000 65536"/>
                <a:gd name="T18" fmla="*/ 0 60000 65536"/>
                <a:gd name="T19" fmla="*/ 0 60000 65536"/>
                <a:gd name="T20" fmla="*/ 0 60000 65536"/>
                <a:gd name="T21" fmla="*/ 0 60000 65536"/>
                <a:gd name="T22" fmla="*/ 0 60000 65536"/>
                <a:gd name="T23" fmla="*/ 0 60000 65536"/>
                <a:gd name="T24" fmla="*/ 0 w 755"/>
                <a:gd name="T25" fmla="*/ 0 h 110"/>
                <a:gd name="T26" fmla="*/ 755 w 755"/>
                <a:gd name="T27" fmla="*/ 110 h 1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55" h="110">
                  <a:moveTo>
                    <a:pt x="0" y="110"/>
                  </a:moveTo>
                  <a:cubicBezTo>
                    <a:pt x="71" y="66"/>
                    <a:pt x="142" y="23"/>
                    <a:pt x="187" y="12"/>
                  </a:cubicBezTo>
                  <a:cubicBezTo>
                    <a:pt x="232" y="1"/>
                    <a:pt x="240" y="40"/>
                    <a:pt x="268" y="45"/>
                  </a:cubicBezTo>
                  <a:cubicBezTo>
                    <a:pt x="296" y="50"/>
                    <a:pt x="325" y="50"/>
                    <a:pt x="357" y="45"/>
                  </a:cubicBezTo>
                  <a:cubicBezTo>
                    <a:pt x="389" y="40"/>
                    <a:pt x="424" y="19"/>
                    <a:pt x="463" y="12"/>
                  </a:cubicBezTo>
                  <a:cubicBezTo>
                    <a:pt x="502" y="5"/>
                    <a:pt x="558" y="0"/>
                    <a:pt x="593" y="4"/>
                  </a:cubicBezTo>
                  <a:cubicBezTo>
                    <a:pt x="628" y="8"/>
                    <a:pt x="647" y="32"/>
                    <a:pt x="674" y="37"/>
                  </a:cubicBezTo>
                  <a:cubicBezTo>
                    <a:pt x="701" y="42"/>
                    <a:pt x="742" y="37"/>
                    <a:pt x="755" y="37"/>
                  </a:cubicBezTo>
                </a:path>
              </a:pathLst>
            </a:custGeom>
            <a:noFill/>
            <a:ln w="222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393" name="Text Box 26">
              <a:extLst>
                <a:ext uri="{FF2B5EF4-FFF2-40B4-BE49-F238E27FC236}">
                  <a16:creationId xmlns:a16="http://schemas.microsoft.com/office/drawing/2014/main" id="{E655246A-24BD-4217-8115-DF69D4CEA096}"/>
                </a:ext>
              </a:extLst>
            </p:cNvPr>
            <p:cNvSpPr txBox="1">
              <a:spLocks noChangeArrowheads="1"/>
            </p:cNvSpPr>
            <p:nvPr/>
          </p:nvSpPr>
          <p:spPr bwMode="auto">
            <a:xfrm>
              <a:off x="3844" y="222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5’</a:t>
              </a:r>
            </a:p>
          </p:txBody>
        </p:sp>
        <p:sp>
          <p:nvSpPr>
            <p:cNvPr id="15394" name="Text Box 27">
              <a:extLst>
                <a:ext uri="{FF2B5EF4-FFF2-40B4-BE49-F238E27FC236}">
                  <a16:creationId xmlns:a16="http://schemas.microsoft.com/office/drawing/2014/main" id="{F11B5795-E708-4A34-89C6-3F7361FD8576}"/>
                </a:ext>
              </a:extLst>
            </p:cNvPr>
            <p:cNvSpPr txBox="1">
              <a:spLocks noChangeArrowheads="1"/>
            </p:cNvSpPr>
            <p:nvPr/>
          </p:nvSpPr>
          <p:spPr bwMode="auto">
            <a:xfrm>
              <a:off x="4736" y="2151"/>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3’</a:t>
              </a:r>
            </a:p>
          </p:txBody>
        </p:sp>
        <p:sp>
          <p:nvSpPr>
            <p:cNvPr id="15395" name="Text Box 29">
              <a:extLst>
                <a:ext uri="{FF2B5EF4-FFF2-40B4-BE49-F238E27FC236}">
                  <a16:creationId xmlns:a16="http://schemas.microsoft.com/office/drawing/2014/main" id="{05C5C33F-A096-4403-93E4-EE2D457CAB46}"/>
                </a:ext>
              </a:extLst>
            </p:cNvPr>
            <p:cNvSpPr txBox="1">
              <a:spLocks noChangeArrowheads="1"/>
            </p:cNvSpPr>
            <p:nvPr/>
          </p:nvSpPr>
          <p:spPr bwMode="auto">
            <a:xfrm>
              <a:off x="3928" y="2321"/>
              <a:ext cx="95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solidFill>
                    <a:srgbClr val="0000FF"/>
                  </a:solidFill>
                </a:rPr>
                <a:t>AUUGCGAUGG</a:t>
              </a:r>
            </a:p>
          </p:txBody>
        </p:sp>
      </p:grpSp>
      <p:grpSp>
        <p:nvGrpSpPr>
          <p:cNvPr id="5" name="Group 33">
            <a:extLst>
              <a:ext uri="{FF2B5EF4-FFF2-40B4-BE49-F238E27FC236}">
                <a16:creationId xmlns:a16="http://schemas.microsoft.com/office/drawing/2014/main" id="{417B93F1-101F-439F-BE24-FD4D157EC853}"/>
              </a:ext>
            </a:extLst>
          </p:cNvPr>
          <p:cNvGrpSpPr>
            <a:grpSpLocks/>
          </p:cNvGrpSpPr>
          <p:nvPr/>
        </p:nvGrpSpPr>
        <p:grpSpPr bwMode="auto">
          <a:xfrm>
            <a:off x="514350" y="1692275"/>
            <a:ext cx="2274888" cy="642938"/>
            <a:chOff x="234" y="1800"/>
            <a:chExt cx="1433" cy="405"/>
          </a:xfrm>
        </p:grpSpPr>
        <p:sp>
          <p:nvSpPr>
            <p:cNvPr id="15390" name="Text Box 30">
              <a:extLst>
                <a:ext uri="{FF2B5EF4-FFF2-40B4-BE49-F238E27FC236}">
                  <a16:creationId xmlns:a16="http://schemas.microsoft.com/office/drawing/2014/main" id="{60533E45-4EE6-4A85-B36A-6B4D7A9FF237}"/>
                </a:ext>
              </a:extLst>
            </p:cNvPr>
            <p:cNvSpPr txBox="1">
              <a:spLocks noChangeArrowheads="1"/>
            </p:cNvSpPr>
            <p:nvPr/>
          </p:nvSpPr>
          <p:spPr bwMode="auto">
            <a:xfrm>
              <a:off x="667" y="1800"/>
              <a:ext cx="99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t>Coding strand</a:t>
              </a:r>
            </a:p>
          </p:txBody>
        </p:sp>
        <p:sp>
          <p:nvSpPr>
            <p:cNvPr id="15391" name="Text Box 31">
              <a:extLst>
                <a:ext uri="{FF2B5EF4-FFF2-40B4-BE49-F238E27FC236}">
                  <a16:creationId xmlns:a16="http://schemas.microsoft.com/office/drawing/2014/main" id="{1DEE0722-70E5-4E02-8E99-579CCE61CFBE}"/>
                </a:ext>
              </a:extLst>
            </p:cNvPr>
            <p:cNvSpPr txBox="1">
              <a:spLocks noChangeArrowheads="1"/>
            </p:cNvSpPr>
            <p:nvPr/>
          </p:nvSpPr>
          <p:spPr bwMode="auto">
            <a:xfrm>
              <a:off x="234" y="1992"/>
              <a:ext cx="143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t>         Template strand</a:t>
              </a:r>
            </a:p>
          </p:txBody>
        </p:sp>
      </p:grpSp>
      <p:grpSp>
        <p:nvGrpSpPr>
          <p:cNvPr id="6" name="Group 41">
            <a:extLst>
              <a:ext uri="{FF2B5EF4-FFF2-40B4-BE49-F238E27FC236}">
                <a16:creationId xmlns:a16="http://schemas.microsoft.com/office/drawing/2014/main" id="{EDBA27E1-7CA4-469C-A5B6-AFA8A21A0D53}"/>
              </a:ext>
            </a:extLst>
          </p:cNvPr>
          <p:cNvGrpSpPr>
            <a:grpSpLocks/>
          </p:cNvGrpSpPr>
          <p:nvPr/>
        </p:nvGrpSpPr>
        <p:grpSpPr bwMode="auto">
          <a:xfrm>
            <a:off x="5570538" y="1450975"/>
            <a:ext cx="1042987" cy="927100"/>
            <a:chOff x="2879" y="1648"/>
            <a:chExt cx="657" cy="584"/>
          </a:xfrm>
        </p:grpSpPr>
        <p:sp>
          <p:nvSpPr>
            <p:cNvPr id="15387" name="Text Box 35">
              <a:extLst>
                <a:ext uri="{FF2B5EF4-FFF2-40B4-BE49-F238E27FC236}">
                  <a16:creationId xmlns:a16="http://schemas.microsoft.com/office/drawing/2014/main" id="{A1C6BDFF-01CB-4987-B499-5EBC61D37B21}"/>
                </a:ext>
              </a:extLst>
            </p:cNvPr>
            <p:cNvSpPr txBox="1">
              <a:spLocks noChangeArrowheads="1"/>
            </p:cNvSpPr>
            <p:nvPr/>
          </p:nvSpPr>
          <p:spPr bwMode="auto">
            <a:xfrm>
              <a:off x="2973" y="1753"/>
              <a:ext cx="56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solidFill>
                    <a:srgbClr val="006600"/>
                  </a:solidFill>
                </a:rPr>
                <a:t>TATAAT</a:t>
              </a:r>
            </a:p>
          </p:txBody>
        </p:sp>
        <p:sp>
          <p:nvSpPr>
            <p:cNvPr id="15388" name="Text Box 37">
              <a:extLst>
                <a:ext uri="{FF2B5EF4-FFF2-40B4-BE49-F238E27FC236}">
                  <a16:creationId xmlns:a16="http://schemas.microsoft.com/office/drawing/2014/main" id="{7E8476D3-13E8-47CC-8E86-04375BBE1C29}"/>
                </a:ext>
              </a:extLst>
            </p:cNvPr>
            <p:cNvSpPr txBox="1">
              <a:spLocks noChangeArrowheads="1"/>
            </p:cNvSpPr>
            <p:nvPr/>
          </p:nvSpPr>
          <p:spPr bwMode="auto">
            <a:xfrm>
              <a:off x="3074" y="1648"/>
              <a:ext cx="27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solidFill>
                    <a:srgbClr val="006600"/>
                  </a:solidFill>
                </a:rPr>
                <a:t>-10</a:t>
              </a:r>
            </a:p>
          </p:txBody>
        </p:sp>
        <p:sp>
          <p:nvSpPr>
            <p:cNvPr id="15389" name="Text Box 39">
              <a:extLst>
                <a:ext uri="{FF2B5EF4-FFF2-40B4-BE49-F238E27FC236}">
                  <a16:creationId xmlns:a16="http://schemas.microsoft.com/office/drawing/2014/main" id="{D4D484F9-50EF-4DDD-AFFA-21C6AEF35F12}"/>
                </a:ext>
              </a:extLst>
            </p:cNvPr>
            <p:cNvSpPr txBox="1">
              <a:spLocks noChangeArrowheads="1"/>
            </p:cNvSpPr>
            <p:nvPr/>
          </p:nvSpPr>
          <p:spPr bwMode="auto">
            <a:xfrm>
              <a:off x="2879" y="2038"/>
              <a:ext cx="61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solidFill>
                    <a:srgbClr val="006600"/>
                  </a:solidFill>
                </a:rPr>
                <a:t>Promoter</a:t>
              </a:r>
            </a:p>
          </p:txBody>
        </p:sp>
      </p:grpSp>
      <p:sp>
        <p:nvSpPr>
          <p:cNvPr id="15367" name="Text Box 71">
            <a:extLst>
              <a:ext uri="{FF2B5EF4-FFF2-40B4-BE49-F238E27FC236}">
                <a16:creationId xmlns:a16="http://schemas.microsoft.com/office/drawing/2014/main" id="{8E1574C0-C238-4C13-AFC5-2AC2584635D5}"/>
              </a:ext>
            </a:extLst>
          </p:cNvPr>
          <p:cNvSpPr txBox="1">
            <a:spLocks noChangeArrowheads="1"/>
          </p:cNvSpPr>
          <p:nvPr/>
        </p:nvSpPr>
        <p:spPr bwMode="auto">
          <a:xfrm>
            <a:off x="3684588" y="2511425"/>
            <a:ext cx="27908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a:t>Prokaryotic promoter</a:t>
            </a:r>
          </a:p>
        </p:txBody>
      </p:sp>
      <p:grpSp>
        <p:nvGrpSpPr>
          <p:cNvPr id="7" name="Group 132">
            <a:extLst>
              <a:ext uri="{FF2B5EF4-FFF2-40B4-BE49-F238E27FC236}">
                <a16:creationId xmlns:a16="http://schemas.microsoft.com/office/drawing/2014/main" id="{EC27CB61-FA32-4F51-8AA5-1D37C7A0757E}"/>
              </a:ext>
            </a:extLst>
          </p:cNvPr>
          <p:cNvGrpSpPr>
            <a:grpSpLocks/>
          </p:cNvGrpSpPr>
          <p:nvPr/>
        </p:nvGrpSpPr>
        <p:grpSpPr bwMode="auto">
          <a:xfrm>
            <a:off x="962025" y="3319463"/>
            <a:ext cx="7920038" cy="1512887"/>
            <a:chOff x="377" y="1640"/>
            <a:chExt cx="4989" cy="953"/>
          </a:xfrm>
        </p:grpSpPr>
        <p:grpSp>
          <p:nvGrpSpPr>
            <p:cNvPr id="15370" name="Group 69">
              <a:extLst>
                <a:ext uri="{FF2B5EF4-FFF2-40B4-BE49-F238E27FC236}">
                  <a16:creationId xmlns:a16="http://schemas.microsoft.com/office/drawing/2014/main" id="{4656F5CD-DF00-4C06-8B2B-A69AED69378F}"/>
                </a:ext>
              </a:extLst>
            </p:cNvPr>
            <p:cNvGrpSpPr>
              <a:grpSpLocks/>
            </p:cNvGrpSpPr>
            <p:nvPr/>
          </p:nvGrpSpPr>
          <p:grpSpPr bwMode="auto">
            <a:xfrm>
              <a:off x="377" y="1640"/>
              <a:ext cx="4989" cy="737"/>
              <a:chOff x="97" y="3000"/>
              <a:chExt cx="4989" cy="737"/>
            </a:xfrm>
          </p:grpSpPr>
          <p:grpSp>
            <p:nvGrpSpPr>
              <p:cNvPr id="15372" name="Group 44">
                <a:extLst>
                  <a:ext uri="{FF2B5EF4-FFF2-40B4-BE49-F238E27FC236}">
                    <a16:creationId xmlns:a16="http://schemas.microsoft.com/office/drawing/2014/main" id="{59DCB90D-8C3B-49A5-A757-9771CA8A49F7}"/>
                  </a:ext>
                </a:extLst>
              </p:cNvPr>
              <p:cNvGrpSpPr>
                <a:grpSpLocks/>
              </p:cNvGrpSpPr>
              <p:nvPr/>
            </p:nvGrpSpPr>
            <p:grpSpPr bwMode="auto">
              <a:xfrm>
                <a:off x="1176" y="3147"/>
                <a:ext cx="3910" cy="432"/>
                <a:chOff x="925" y="2930"/>
                <a:chExt cx="3910" cy="432"/>
              </a:xfrm>
            </p:grpSpPr>
            <p:sp>
              <p:nvSpPr>
                <p:cNvPr id="15381" name="Line 45">
                  <a:extLst>
                    <a:ext uri="{FF2B5EF4-FFF2-40B4-BE49-F238E27FC236}">
                      <a16:creationId xmlns:a16="http://schemas.microsoft.com/office/drawing/2014/main" id="{21DA4547-0262-46BF-8A81-CAFF6F3F1306}"/>
                    </a:ext>
                  </a:extLst>
                </p:cNvPr>
                <p:cNvSpPr>
                  <a:spLocks noChangeShapeType="1"/>
                </p:cNvSpPr>
                <p:nvPr/>
              </p:nvSpPr>
              <p:spPr bwMode="auto">
                <a:xfrm>
                  <a:off x="1128" y="3083"/>
                  <a:ext cx="350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82" name="Line 46">
                  <a:extLst>
                    <a:ext uri="{FF2B5EF4-FFF2-40B4-BE49-F238E27FC236}">
                      <a16:creationId xmlns:a16="http://schemas.microsoft.com/office/drawing/2014/main" id="{31882724-EEE7-402A-BE76-A163D8502427}"/>
                    </a:ext>
                  </a:extLst>
                </p:cNvPr>
                <p:cNvSpPr>
                  <a:spLocks noChangeShapeType="1"/>
                </p:cNvSpPr>
                <p:nvPr/>
              </p:nvSpPr>
              <p:spPr bwMode="auto">
                <a:xfrm>
                  <a:off x="1129" y="3204"/>
                  <a:ext cx="350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83" name="Text Box 47">
                  <a:extLst>
                    <a:ext uri="{FF2B5EF4-FFF2-40B4-BE49-F238E27FC236}">
                      <a16:creationId xmlns:a16="http://schemas.microsoft.com/office/drawing/2014/main" id="{0825A95F-46E1-4DEC-99AE-1DAE72EF8A69}"/>
                    </a:ext>
                  </a:extLst>
                </p:cNvPr>
                <p:cNvSpPr txBox="1">
                  <a:spLocks noChangeArrowheads="1"/>
                </p:cNvSpPr>
                <p:nvPr/>
              </p:nvSpPr>
              <p:spPr bwMode="auto">
                <a:xfrm>
                  <a:off x="932" y="2930"/>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5’</a:t>
                  </a:r>
                </a:p>
              </p:txBody>
            </p:sp>
            <p:sp>
              <p:nvSpPr>
                <p:cNvPr id="15384" name="Text Box 48">
                  <a:extLst>
                    <a:ext uri="{FF2B5EF4-FFF2-40B4-BE49-F238E27FC236}">
                      <a16:creationId xmlns:a16="http://schemas.microsoft.com/office/drawing/2014/main" id="{AF242723-38D2-43B4-A3FB-55DECB8806B3}"/>
                    </a:ext>
                  </a:extLst>
                </p:cNvPr>
                <p:cNvSpPr txBox="1">
                  <a:spLocks noChangeArrowheads="1"/>
                </p:cNvSpPr>
                <p:nvPr/>
              </p:nvSpPr>
              <p:spPr bwMode="auto">
                <a:xfrm>
                  <a:off x="4599" y="3131"/>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5’</a:t>
                  </a:r>
                </a:p>
              </p:txBody>
            </p:sp>
            <p:sp>
              <p:nvSpPr>
                <p:cNvPr id="15385" name="Text Box 49">
                  <a:extLst>
                    <a:ext uri="{FF2B5EF4-FFF2-40B4-BE49-F238E27FC236}">
                      <a16:creationId xmlns:a16="http://schemas.microsoft.com/office/drawing/2014/main" id="{02DC18D1-DD0C-457C-A20E-E87F03D207F9}"/>
                    </a:ext>
                  </a:extLst>
                </p:cNvPr>
                <p:cNvSpPr txBox="1">
                  <a:spLocks noChangeArrowheads="1"/>
                </p:cNvSpPr>
                <p:nvPr/>
              </p:nvSpPr>
              <p:spPr bwMode="auto">
                <a:xfrm>
                  <a:off x="925" y="3123"/>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3’</a:t>
                  </a:r>
                </a:p>
              </p:txBody>
            </p:sp>
            <p:sp>
              <p:nvSpPr>
                <p:cNvPr id="15386" name="Text Box 50">
                  <a:extLst>
                    <a:ext uri="{FF2B5EF4-FFF2-40B4-BE49-F238E27FC236}">
                      <a16:creationId xmlns:a16="http://schemas.microsoft.com/office/drawing/2014/main" id="{1B1E73DF-FA7E-41D2-A022-C56E57BC1AD0}"/>
                    </a:ext>
                  </a:extLst>
                </p:cNvPr>
                <p:cNvSpPr txBox="1">
                  <a:spLocks noChangeArrowheads="1"/>
                </p:cNvSpPr>
                <p:nvPr/>
              </p:nvSpPr>
              <p:spPr bwMode="auto">
                <a:xfrm>
                  <a:off x="4607" y="294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3’</a:t>
                  </a:r>
                </a:p>
              </p:txBody>
            </p:sp>
          </p:grpSp>
          <p:sp>
            <p:nvSpPr>
              <p:cNvPr id="15373" name="Text Box 51">
                <a:extLst>
                  <a:ext uri="{FF2B5EF4-FFF2-40B4-BE49-F238E27FC236}">
                    <a16:creationId xmlns:a16="http://schemas.microsoft.com/office/drawing/2014/main" id="{66751239-435E-4F0A-96C7-A50CD807C76F}"/>
                  </a:ext>
                </a:extLst>
              </p:cNvPr>
              <p:cNvSpPr txBox="1">
                <a:spLocks noChangeArrowheads="1"/>
              </p:cNvSpPr>
              <p:nvPr/>
            </p:nvSpPr>
            <p:spPr bwMode="auto">
              <a:xfrm>
                <a:off x="3981" y="3000"/>
                <a:ext cx="24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solidFill>
                      <a:srgbClr val="006600"/>
                    </a:solidFill>
                  </a:rPr>
                  <a:t>+1</a:t>
                </a:r>
              </a:p>
            </p:txBody>
          </p:sp>
          <p:sp>
            <p:nvSpPr>
              <p:cNvPr id="15374" name="Text Box 52">
                <a:extLst>
                  <a:ext uri="{FF2B5EF4-FFF2-40B4-BE49-F238E27FC236}">
                    <a16:creationId xmlns:a16="http://schemas.microsoft.com/office/drawing/2014/main" id="{D4B1B37F-1774-4649-AF0C-FB204C1DD4D6}"/>
                  </a:ext>
                </a:extLst>
              </p:cNvPr>
              <p:cNvSpPr txBox="1">
                <a:spLocks noChangeArrowheads="1"/>
              </p:cNvSpPr>
              <p:nvPr/>
            </p:nvSpPr>
            <p:spPr bwMode="auto">
              <a:xfrm>
                <a:off x="4050" y="3122"/>
                <a:ext cx="91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solidFill>
                      <a:srgbClr val="0000FF"/>
                    </a:solidFill>
                  </a:rPr>
                  <a:t>AGTGCTATGG</a:t>
                </a:r>
              </a:p>
            </p:txBody>
          </p:sp>
          <p:sp>
            <p:nvSpPr>
              <p:cNvPr id="15375" name="Text Box 53">
                <a:extLst>
                  <a:ext uri="{FF2B5EF4-FFF2-40B4-BE49-F238E27FC236}">
                    <a16:creationId xmlns:a16="http://schemas.microsoft.com/office/drawing/2014/main" id="{B39624A4-D83C-443B-8ECC-6274037C2FF0}"/>
                  </a:ext>
                </a:extLst>
              </p:cNvPr>
              <p:cNvSpPr txBox="1">
                <a:spLocks noChangeArrowheads="1"/>
              </p:cNvSpPr>
              <p:nvPr/>
            </p:nvSpPr>
            <p:spPr bwMode="auto">
              <a:xfrm>
                <a:off x="4051" y="3397"/>
                <a:ext cx="90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solidFill>
                      <a:srgbClr val="0000FF"/>
                    </a:solidFill>
                  </a:rPr>
                  <a:t>TCACGATACC</a:t>
                </a:r>
              </a:p>
            </p:txBody>
          </p:sp>
          <p:sp>
            <p:nvSpPr>
              <p:cNvPr id="15376" name="Text Box 60">
                <a:extLst>
                  <a:ext uri="{FF2B5EF4-FFF2-40B4-BE49-F238E27FC236}">
                    <a16:creationId xmlns:a16="http://schemas.microsoft.com/office/drawing/2014/main" id="{A58304B5-9665-4957-8DBE-0C48A57668F4}"/>
                  </a:ext>
                </a:extLst>
              </p:cNvPr>
              <p:cNvSpPr txBox="1">
                <a:spLocks noChangeArrowheads="1"/>
              </p:cNvSpPr>
              <p:nvPr/>
            </p:nvSpPr>
            <p:spPr bwMode="auto">
              <a:xfrm>
                <a:off x="291" y="3169"/>
                <a:ext cx="99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t>Coding strand</a:t>
                </a:r>
              </a:p>
            </p:txBody>
          </p:sp>
          <p:sp>
            <p:nvSpPr>
              <p:cNvPr id="15377" name="Text Box 61">
                <a:extLst>
                  <a:ext uri="{FF2B5EF4-FFF2-40B4-BE49-F238E27FC236}">
                    <a16:creationId xmlns:a16="http://schemas.microsoft.com/office/drawing/2014/main" id="{C1FE0E19-8C9E-414B-9DE5-DD63D1B47898}"/>
                  </a:ext>
                </a:extLst>
              </p:cNvPr>
              <p:cNvSpPr txBox="1">
                <a:spLocks noChangeArrowheads="1"/>
              </p:cNvSpPr>
              <p:nvPr/>
            </p:nvSpPr>
            <p:spPr bwMode="auto">
              <a:xfrm>
                <a:off x="97" y="3361"/>
                <a:ext cx="110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t>Template strand</a:t>
                </a:r>
              </a:p>
            </p:txBody>
          </p:sp>
          <p:sp>
            <p:nvSpPr>
              <p:cNvPr id="15378" name="Text Box 63">
                <a:extLst>
                  <a:ext uri="{FF2B5EF4-FFF2-40B4-BE49-F238E27FC236}">
                    <a16:creationId xmlns:a16="http://schemas.microsoft.com/office/drawing/2014/main" id="{EA106ECD-C624-4B50-B5BA-593216527901}"/>
                  </a:ext>
                </a:extLst>
              </p:cNvPr>
              <p:cNvSpPr txBox="1">
                <a:spLocks noChangeArrowheads="1"/>
              </p:cNvSpPr>
              <p:nvPr/>
            </p:nvSpPr>
            <p:spPr bwMode="auto">
              <a:xfrm>
                <a:off x="3070" y="3122"/>
                <a:ext cx="5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solidFill>
                      <a:srgbClr val="006600"/>
                    </a:solidFill>
                  </a:rPr>
                  <a:t>TATAAA</a:t>
                </a:r>
              </a:p>
            </p:txBody>
          </p:sp>
          <p:sp>
            <p:nvSpPr>
              <p:cNvPr id="15379" name="Text Box 65">
                <a:extLst>
                  <a:ext uri="{FF2B5EF4-FFF2-40B4-BE49-F238E27FC236}">
                    <a16:creationId xmlns:a16="http://schemas.microsoft.com/office/drawing/2014/main" id="{B925BB18-DBF3-4C36-B20F-1ED616673A5E}"/>
                  </a:ext>
                </a:extLst>
              </p:cNvPr>
              <p:cNvSpPr txBox="1">
                <a:spLocks noChangeArrowheads="1"/>
              </p:cNvSpPr>
              <p:nvPr/>
            </p:nvSpPr>
            <p:spPr bwMode="auto">
              <a:xfrm>
                <a:off x="3171" y="3017"/>
                <a:ext cx="27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solidFill>
                      <a:srgbClr val="006600"/>
                    </a:solidFill>
                  </a:rPr>
                  <a:t>-25</a:t>
                </a:r>
              </a:p>
            </p:txBody>
          </p:sp>
          <p:sp>
            <p:nvSpPr>
              <p:cNvPr id="15380" name="Text Box 67">
                <a:extLst>
                  <a:ext uri="{FF2B5EF4-FFF2-40B4-BE49-F238E27FC236}">
                    <a16:creationId xmlns:a16="http://schemas.microsoft.com/office/drawing/2014/main" id="{910A7718-F891-4757-8892-A7FE93132A67}"/>
                  </a:ext>
                </a:extLst>
              </p:cNvPr>
              <p:cNvSpPr txBox="1">
                <a:spLocks noChangeArrowheads="1"/>
              </p:cNvSpPr>
              <p:nvPr/>
            </p:nvSpPr>
            <p:spPr bwMode="auto">
              <a:xfrm>
                <a:off x="3030" y="3407"/>
                <a:ext cx="69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solidFill>
                      <a:srgbClr val="006600"/>
                    </a:solidFill>
                  </a:rPr>
                  <a:t>TATA box</a:t>
                </a:r>
              </a:p>
              <a:p>
                <a:pPr eaLnBrk="1" hangingPunct="1">
                  <a:spcBef>
                    <a:spcPct val="0"/>
                  </a:spcBef>
                  <a:buFontTx/>
                  <a:buNone/>
                </a:pPr>
                <a:r>
                  <a:rPr lang="en-US" altLang="en-US" sz="1400">
                    <a:solidFill>
                      <a:srgbClr val="006600"/>
                    </a:solidFill>
                  </a:rPr>
                  <a:t>(Promoter)</a:t>
                </a:r>
              </a:p>
            </p:txBody>
          </p:sp>
        </p:grpSp>
        <p:sp>
          <p:nvSpPr>
            <p:cNvPr id="15371" name="Text Box 72">
              <a:extLst>
                <a:ext uri="{FF2B5EF4-FFF2-40B4-BE49-F238E27FC236}">
                  <a16:creationId xmlns:a16="http://schemas.microsoft.com/office/drawing/2014/main" id="{D24033F1-40DA-48B8-9166-73BD3AB8F931}"/>
                </a:ext>
              </a:extLst>
            </p:cNvPr>
            <p:cNvSpPr txBox="1">
              <a:spLocks noChangeArrowheads="1"/>
            </p:cNvSpPr>
            <p:nvPr/>
          </p:nvSpPr>
          <p:spPr bwMode="auto">
            <a:xfrm>
              <a:off x="2095" y="2341"/>
              <a:ext cx="16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a:t>Eukaryotic promoter</a:t>
              </a:r>
            </a:p>
          </p:txBody>
        </p:sp>
      </p:grpSp>
      <p:sp>
        <p:nvSpPr>
          <p:cNvPr id="15369" name="TextBox 1">
            <a:extLst>
              <a:ext uri="{FF2B5EF4-FFF2-40B4-BE49-F238E27FC236}">
                <a16:creationId xmlns:a16="http://schemas.microsoft.com/office/drawing/2014/main" id="{B5F68D7A-AE82-45E1-954C-2282FF2A77AF}"/>
              </a:ext>
            </a:extLst>
          </p:cNvPr>
          <p:cNvSpPr txBox="1">
            <a:spLocks noChangeArrowheads="1"/>
          </p:cNvSpPr>
          <p:nvPr/>
        </p:nvSpPr>
        <p:spPr bwMode="auto">
          <a:xfrm>
            <a:off x="74613" y="609600"/>
            <a:ext cx="90693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000">
                <a:solidFill>
                  <a:srgbClr val="800000"/>
                </a:solidFill>
              </a:rPr>
              <a:t>Promoter is just like a “pointer” that points to the location of the information (gene) to be copied into mRNA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ppt_w/2"/>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ppt_w</p:attrName>
                                        </p:attrNameLst>
                                      </p:cBhvr>
                                      <p:tavLst>
                                        <p:tav tm="0">
                                          <p:val>
                                            <p:fltVal val="0"/>
                                          </p:val>
                                        </p:tav>
                                        <p:tav tm="100000">
                                          <p:val>
                                            <p:strVal val="#ppt_w"/>
                                          </p:val>
                                        </p:tav>
                                      </p:tavLst>
                                    </p:anim>
                                    <p:anim calcmode="lin" valueType="num">
                                      <p:cBhvr>
                                        <p:cTn id="10"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4">
            <a:extLst>
              <a:ext uri="{FF2B5EF4-FFF2-40B4-BE49-F238E27FC236}">
                <a16:creationId xmlns:a16="http://schemas.microsoft.com/office/drawing/2014/main" id="{64A462DF-8655-4B07-9F77-8A99DD7CE36E}"/>
              </a:ext>
            </a:extLst>
          </p:cNvPr>
          <p:cNvSpPr txBox="1">
            <a:spLocks noChangeArrowheads="1"/>
          </p:cNvSpPr>
          <p:nvPr/>
        </p:nvSpPr>
        <p:spPr bwMode="auto">
          <a:xfrm>
            <a:off x="3059113" y="98425"/>
            <a:ext cx="30527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a:t>RNA Polymerase</a:t>
            </a:r>
          </a:p>
        </p:txBody>
      </p:sp>
      <p:grpSp>
        <p:nvGrpSpPr>
          <p:cNvPr id="16387" name="Group 12">
            <a:extLst>
              <a:ext uri="{FF2B5EF4-FFF2-40B4-BE49-F238E27FC236}">
                <a16:creationId xmlns:a16="http://schemas.microsoft.com/office/drawing/2014/main" id="{AC55853D-07F3-4D88-A3B4-AFC181517DC1}"/>
              </a:ext>
            </a:extLst>
          </p:cNvPr>
          <p:cNvGrpSpPr>
            <a:grpSpLocks/>
          </p:cNvGrpSpPr>
          <p:nvPr/>
        </p:nvGrpSpPr>
        <p:grpSpPr bwMode="auto">
          <a:xfrm>
            <a:off x="485775" y="2540000"/>
            <a:ext cx="4787900" cy="342900"/>
            <a:chOff x="214" y="3022"/>
            <a:chExt cx="3016" cy="216"/>
          </a:xfrm>
        </p:grpSpPr>
        <p:grpSp>
          <p:nvGrpSpPr>
            <p:cNvPr id="16436" name="Group 13">
              <a:extLst>
                <a:ext uri="{FF2B5EF4-FFF2-40B4-BE49-F238E27FC236}">
                  <a16:creationId xmlns:a16="http://schemas.microsoft.com/office/drawing/2014/main" id="{BEE99738-BD54-437E-888A-81783D0FC8A0}"/>
                </a:ext>
              </a:extLst>
            </p:cNvPr>
            <p:cNvGrpSpPr>
              <a:grpSpLocks/>
            </p:cNvGrpSpPr>
            <p:nvPr/>
          </p:nvGrpSpPr>
          <p:grpSpPr bwMode="auto">
            <a:xfrm>
              <a:off x="1714" y="3071"/>
              <a:ext cx="1516" cy="167"/>
              <a:chOff x="975" y="1846"/>
              <a:chExt cx="1905" cy="216"/>
            </a:xfrm>
          </p:grpSpPr>
          <p:sp>
            <p:nvSpPr>
              <p:cNvPr id="16440" name="Freeform 14">
                <a:extLst>
                  <a:ext uri="{FF2B5EF4-FFF2-40B4-BE49-F238E27FC236}">
                    <a16:creationId xmlns:a16="http://schemas.microsoft.com/office/drawing/2014/main" id="{C937D371-33F6-4298-8DE2-56ECFBF04309}"/>
                  </a:ext>
                </a:extLst>
              </p:cNvPr>
              <p:cNvSpPr>
                <a:spLocks/>
              </p:cNvSpPr>
              <p:nvPr/>
            </p:nvSpPr>
            <p:spPr bwMode="auto">
              <a:xfrm>
                <a:off x="982" y="1846"/>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41" name="Freeform 15">
                <a:extLst>
                  <a:ext uri="{FF2B5EF4-FFF2-40B4-BE49-F238E27FC236}">
                    <a16:creationId xmlns:a16="http://schemas.microsoft.com/office/drawing/2014/main" id="{2DC0EE39-1652-4407-A99A-FCA544BB95E5}"/>
                  </a:ext>
                </a:extLst>
              </p:cNvPr>
              <p:cNvSpPr>
                <a:spLocks/>
              </p:cNvSpPr>
              <p:nvPr/>
            </p:nvSpPr>
            <p:spPr bwMode="auto">
              <a:xfrm>
                <a:off x="975" y="1877"/>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437" name="Group 16">
              <a:extLst>
                <a:ext uri="{FF2B5EF4-FFF2-40B4-BE49-F238E27FC236}">
                  <a16:creationId xmlns:a16="http://schemas.microsoft.com/office/drawing/2014/main" id="{C1DA9D84-7062-48BC-9B98-7A830034D4D0}"/>
                </a:ext>
              </a:extLst>
            </p:cNvPr>
            <p:cNvGrpSpPr>
              <a:grpSpLocks/>
            </p:cNvGrpSpPr>
            <p:nvPr/>
          </p:nvGrpSpPr>
          <p:grpSpPr bwMode="auto">
            <a:xfrm flipV="1">
              <a:off x="214" y="3022"/>
              <a:ext cx="1516" cy="167"/>
              <a:chOff x="975" y="1846"/>
              <a:chExt cx="1905" cy="216"/>
            </a:xfrm>
          </p:grpSpPr>
          <p:sp>
            <p:nvSpPr>
              <p:cNvPr id="16438" name="Freeform 17">
                <a:extLst>
                  <a:ext uri="{FF2B5EF4-FFF2-40B4-BE49-F238E27FC236}">
                    <a16:creationId xmlns:a16="http://schemas.microsoft.com/office/drawing/2014/main" id="{36DBB9DB-9801-4B5C-9BEA-7100D751A0AC}"/>
                  </a:ext>
                </a:extLst>
              </p:cNvPr>
              <p:cNvSpPr>
                <a:spLocks/>
              </p:cNvSpPr>
              <p:nvPr/>
            </p:nvSpPr>
            <p:spPr bwMode="auto">
              <a:xfrm>
                <a:off x="982" y="1846"/>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39" name="Freeform 18">
                <a:extLst>
                  <a:ext uri="{FF2B5EF4-FFF2-40B4-BE49-F238E27FC236}">
                    <a16:creationId xmlns:a16="http://schemas.microsoft.com/office/drawing/2014/main" id="{B0B3A03F-9730-4682-A7AB-AA11832F73C4}"/>
                  </a:ext>
                </a:extLst>
              </p:cNvPr>
              <p:cNvSpPr>
                <a:spLocks/>
              </p:cNvSpPr>
              <p:nvPr/>
            </p:nvSpPr>
            <p:spPr bwMode="auto">
              <a:xfrm>
                <a:off x="975" y="1877"/>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grpSp>
        <p:nvGrpSpPr>
          <p:cNvPr id="16388" name="Group 64">
            <a:extLst>
              <a:ext uri="{FF2B5EF4-FFF2-40B4-BE49-F238E27FC236}">
                <a16:creationId xmlns:a16="http://schemas.microsoft.com/office/drawing/2014/main" id="{09A1041E-03AD-4CC0-9F82-47170841DFE5}"/>
              </a:ext>
            </a:extLst>
          </p:cNvPr>
          <p:cNvGrpSpPr>
            <a:grpSpLocks/>
          </p:cNvGrpSpPr>
          <p:nvPr/>
        </p:nvGrpSpPr>
        <p:grpSpPr bwMode="auto">
          <a:xfrm>
            <a:off x="485775" y="2025650"/>
            <a:ext cx="4787900" cy="895350"/>
            <a:chOff x="2581" y="652"/>
            <a:chExt cx="3016" cy="564"/>
          </a:xfrm>
        </p:grpSpPr>
        <p:grpSp>
          <p:nvGrpSpPr>
            <p:cNvPr id="16427" name="Group 19">
              <a:extLst>
                <a:ext uri="{FF2B5EF4-FFF2-40B4-BE49-F238E27FC236}">
                  <a16:creationId xmlns:a16="http://schemas.microsoft.com/office/drawing/2014/main" id="{F39E84A8-73F3-44B8-9930-8302767A8207}"/>
                </a:ext>
              </a:extLst>
            </p:cNvPr>
            <p:cNvGrpSpPr>
              <a:grpSpLocks/>
            </p:cNvGrpSpPr>
            <p:nvPr/>
          </p:nvGrpSpPr>
          <p:grpSpPr bwMode="auto">
            <a:xfrm>
              <a:off x="2581" y="976"/>
              <a:ext cx="3016" cy="216"/>
              <a:chOff x="214" y="3022"/>
              <a:chExt cx="3016" cy="216"/>
            </a:xfrm>
          </p:grpSpPr>
          <p:grpSp>
            <p:nvGrpSpPr>
              <p:cNvPr id="16430" name="Group 20">
                <a:extLst>
                  <a:ext uri="{FF2B5EF4-FFF2-40B4-BE49-F238E27FC236}">
                    <a16:creationId xmlns:a16="http://schemas.microsoft.com/office/drawing/2014/main" id="{CE724BE4-03F0-4BA9-8967-5718F9906AB5}"/>
                  </a:ext>
                </a:extLst>
              </p:cNvPr>
              <p:cNvGrpSpPr>
                <a:grpSpLocks/>
              </p:cNvGrpSpPr>
              <p:nvPr/>
            </p:nvGrpSpPr>
            <p:grpSpPr bwMode="auto">
              <a:xfrm>
                <a:off x="1714" y="3071"/>
                <a:ext cx="1516" cy="167"/>
                <a:chOff x="975" y="1846"/>
                <a:chExt cx="1905" cy="216"/>
              </a:xfrm>
            </p:grpSpPr>
            <p:sp>
              <p:nvSpPr>
                <p:cNvPr id="16434" name="Freeform 21">
                  <a:extLst>
                    <a:ext uri="{FF2B5EF4-FFF2-40B4-BE49-F238E27FC236}">
                      <a16:creationId xmlns:a16="http://schemas.microsoft.com/office/drawing/2014/main" id="{D99AE9A5-9C80-47BC-BC28-160AC820D9BD}"/>
                    </a:ext>
                  </a:extLst>
                </p:cNvPr>
                <p:cNvSpPr>
                  <a:spLocks/>
                </p:cNvSpPr>
                <p:nvPr/>
              </p:nvSpPr>
              <p:spPr bwMode="auto">
                <a:xfrm>
                  <a:off x="982" y="1846"/>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35" name="Freeform 22">
                  <a:extLst>
                    <a:ext uri="{FF2B5EF4-FFF2-40B4-BE49-F238E27FC236}">
                      <a16:creationId xmlns:a16="http://schemas.microsoft.com/office/drawing/2014/main" id="{D45AEDE0-6C85-47ED-9349-C86521A9B867}"/>
                    </a:ext>
                  </a:extLst>
                </p:cNvPr>
                <p:cNvSpPr>
                  <a:spLocks/>
                </p:cNvSpPr>
                <p:nvPr/>
              </p:nvSpPr>
              <p:spPr bwMode="auto">
                <a:xfrm>
                  <a:off x="975" y="1877"/>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431" name="Group 23">
                <a:extLst>
                  <a:ext uri="{FF2B5EF4-FFF2-40B4-BE49-F238E27FC236}">
                    <a16:creationId xmlns:a16="http://schemas.microsoft.com/office/drawing/2014/main" id="{29A54143-07A5-42CB-9A64-E1B1B7376B0B}"/>
                  </a:ext>
                </a:extLst>
              </p:cNvPr>
              <p:cNvGrpSpPr>
                <a:grpSpLocks/>
              </p:cNvGrpSpPr>
              <p:nvPr/>
            </p:nvGrpSpPr>
            <p:grpSpPr bwMode="auto">
              <a:xfrm flipV="1">
                <a:off x="214" y="3022"/>
                <a:ext cx="1516" cy="167"/>
                <a:chOff x="975" y="1846"/>
                <a:chExt cx="1905" cy="216"/>
              </a:xfrm>
            </p:grpSpPr>
            <p:sp>
              <p:nvSpPr>
                <p:cNvPr id="16432" name="Freeform 24">
                  <a:extLst>
                    <a:ext uri="{FF2B5EF4-FFF2-40B4-BE49-F238E27FC236}">
                      <a16:creationId xmlns:a16="http://schemas.microsoft.com/office/drawing/2014/main" id="{F03474BA-D540-42D8-9003-4C0628868D2A}"/>
                    </a:ext>
                  </a:extLst>
                </p:cNvPr>
                <p:cNvSpPr>
                  <a:spLocks/>
                </p:cNvSpPr>
                <p:nvPr/>
              </p:nvSpPr>
              <p:spPr bwMode="auto">
                <a:xfrm>
                  <a:off x="982" y="1846"/>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433" name="Freeform 25">
                  <a:extLst>
                    <a:ext uri="{FF2B5EF4-FFF2-40B4-BE49-F238E27FC236}">
                      <a16:creationId xmlns:a16="http://schemas.microsoft.com/office/drawing/2014/main" id="{4147E32A-046F-4025-9D11-D8B9B85FB61A}"/>
                    </a:ext>
                  </a:extLst>
                </p:cNvPr>
                <p:cNvSpPr>
                  <a:spLocks/>
                </p:cNvSpPr>
                <p:nvPr/>
              </p:nvSpPr>
              <p:spPr bwMode="auto">
                <a:xfrm>
                  <a:off x="975" y="1877"/>
                  <a:ext cx="1898" cy="185"/>
                </a:xfrm>
                <a:custGeom>
                  <a:avLst/>
                  <a:gdLst>
                    <a:gd name="T0" fmla="*/ 0 w 1898"/>
                    <a:gd name="T1" fmla="*/ 60 h 185"/>
                    <a:gd name="T2" fmla="*/ 235 w 1898"/>
                    <a:gd name="T3" fmla="*/ 12 h 185"/>
                    <a:gd name="T4" fmla="*/ 470 w 1898"/>
                    <a:gd name="T5" fmla="*/ 133 h 185"/>
                    <a:gd name="T6" fmla="*/ 803 w 1898"/>
                    <a:gd name="T7" fmla="*/ 69 h 185"/>
                    <a:gd name="T8" fmla="*/ 1135 w 1898"/>
                    <a:gd name="T9" fmla="*/ 60 h 185"/>
                    <a:gd name="T10" fmla="*/ 1371 w 1898"/>
                    <a:gd name="T11" fmla="*/ 182 h 185"/>
                    <a:gd name="T12" fmla="*/ 1711 w 1898"/>
                    <a:gd name="T13" fmla="*/ 44 h 185"/>
                    <a:gd name="T14" fmla="*/ 1898 w 1898"/>
                    <a:gd name="T15" fmla="*/ 60 h 185"/>
                    <a:gd name="T16" fmla="*/ 0 60000 65536"/>
                    <a:gd name="T17" fmla="*/ 0 60000 65536"/>
                    <a:gd name="T18" fmla="*/ 0 60000 65536"/>
                    <a:gd name="T19" fmla="*/ 0 60000 65536"/>
                    <a:gd name="T20" fmla="*/ 0 60000 65536"/>
                    <a:gd name="T21" fmla="*/ 0 60000 65536"/>
                    <a:gd name="T22" fmla="*/ 0 60000 65536"/>
                    <a:gd name="T23" fmla="*/ 0 60000 65536"/>
                    <a:gd name="T24" fmla="*/ 0 w 1898"/>
                    <a:gd name="T25" fmla="*/ 0 h 185"/>
                    <a:gd name="T26" fmla="*/ 1898 w 1898"/>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98" h="185">
                      <a:moveTo>
                        <a:pt x="0" y="60"/>
                      </a:moveTo>
                      <a:cubicBezTo>
                        <a:pt x="78" y="30"/>
                        <a:pt x="157" y="0"/>
                        <a:pt x="235" y="12"/>
                      </a:cubicBezTo>
                      <a:cubicBezTo>
                        <a:pt x="313" y="24"/>
                        <a:pt x="375" y="124"/>
                        <a:pt x="470" y="133"/>
                      </a:cubicBezTo>
                      <a:cubicBezTo>
                        <a:pt x="565" y="142"/>
                        <a:pt x="692" y="81"/>
                        <a:pt x="803" y="69"/>
                      </a:cubicBezTo>
                      <a:cubicBezTo>
                        <a:pt x="914" y="57"/>
                        <a:pt x="1040" y="41"/>
                        <a:pt x="1135" y="60"/>
                      </a:cubicBezTo>
                      <a:cubicBezTo>
                        <a:pt x="1230" y="79"/>
                        <a:pt x="1275" y="185"/>
                        <a:pt x="1371" y="182"/>
                      </a:cubicBezTo>
                      <a:cubicBezTo>
                        <a:pt x="1467" y="179"/>
                        <a:pt x="1623" y="64"/>
                        <a:pt x="1711" y="44"/>
                      </a:cubicBezTo>
                      <a:cubicBezTo>
                        <a:pt x="1799" y="24"/>
                        <a:pt x="1867" y="57"/>
                        <a:pt x="1898" y="60"/>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sp>
          <p:nvSpPr>
            <p:cNvPr id="16428" name="Rectangle 26">
              <a:extLst>
                <a:ext uri="{FF2B5EF4-FFF2-40B4-BE49-F238E27FC236}">
                  <a16:creationId xmlns:a16="http://schemas.microsoft.com/office/drawing/2014/main" id="{B60D20CE-5642-47B3-9990-0C650FFD896A}"/>
                </a:ext>
              </a:extLst>
            </p:cNvPr>
            <p:cNvSpPr>
              <a:spLocks noChangeArrowheads="1"/>
            </p:cNvSpPr>
            <p:nvPr/>
          </p:nvSpPr>
          <p:spPr bwMode="auto">
            <a:xfrm>
              <a:off x="3820" y="990"/>
              <a:ext cx="1516" cy="226"/>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
          <p:nvSpPr>
            <p:cNvPr id="16429" name="Text Box 27">
              <a:extLst>
                <a:ext uri="{FF2B5EF4-FFF2-40B4-BE49-F238E27FC236}">
                  <a16:creationId xmlns:a16="http://schemas.microsoft.com/office/drawing/2014/main" id="{2F03DA49-91DA-446F-AFCE-421FC3EFBA4A}"/>
                </a:ext>
              </a:extLst>
            </p:cNvPr>
            <p:cNvSpPr txBox="1">
              <a:spLocks noChangeArrowheads="1"/>
            </p:cNvSpPr>
            <p:nvPr/>
          </p:nvSpPr>
          <p:spPr bwMode="auto">
            <a:xfrm>
              <a:off x="4346" y="652"/>
              <a:ext cx="4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gene</a:t>
              </a:r>
            </a:p>
          </p:txBody>
        </p:sp>
      </p:grpSp>
      <p:sp>
        <p:nvSpPr>
          <p:cNvPr id="16389" name="AutoShape 36">
            <a:extLst>
              <a:ext uri="{FF2B5EF4-FFF2-40B4-BE49-F238E27FC236}">
                <a16:creationId xmlns:a16="http://schemas.microsoft.com/office/drawing/2014/main" id="{705C42F2-6FFE-4F50-A47A-DC9972C51590}"/>
              </a:ext>
            </a:extLst>
          </p:cNvPr>
          <p:cNvSpPr>
            <a:spLocks noChangeArrowheads="1"/>
          </p:cNvSpPr>
          <p:nvPr/>
        </p:nvSpPr>
        <p:spPr bwMode="auto">
          <a:xfrm>
            <a:off x="1343025" y="2649538"/>
            <a:ext cx="284163" cy="88900"/>
          </a:xfrm>
          <a:prstGeom prst="roundRect">
            <a:avLst>
              <a:gd name="adj" fmla="val 16667"/>
            </a:avLst>
          </a:prstGeom>
          <a:solidFill>
            <a:srgbClr val="FF00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
        <p:nvSpPr>
          <p:cNvPr id="53286" name="Text Box 38">
            <a:extLst>
              <a:ext uri="{FF2B5EF4-FFF2-40B4-BE49-F238E27FC236}">
                <a16:creationId xmlns:a16="http://schemas.microsoft.com/office/drawing/2014/main" id="{5238D13F-E41A-498D-8D16-D14CE426F8CB}"/>
              </a:ext>
            </a:extLst>
          </p:cNvPr>
          <p:cNvSpPr txBox="1">
            <a:spLocks noChangeArrowheads="1"/>
          </p:cNvSpPr>
          <p:nvPr/>
        </p:nvSpPr>
        <p:spPr bwMode="auto">
          <a:xfrm>
            <a:off x="4086225" y="3108325"/>
            <a:ext cx="51831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solidFill>
                  <a:srgbClr val="993300"/>
                </a:solidFill>
                <a:cs typeface="Arial" panose="020B0604020202020204" pitchFamily="34" charset="0"/>
              </a:rPr>
              <a:t>►</a:t>
            </a:r>
            <a:r>
              <a:rPr lang="en-US" altLang="en-US" sz="1800" b="0">
                <a:solidFill>
                  <a:srgbClr val="993300"/>
                </a:solidFill>
              </a:rPr>
              <a:t>RNA polymerase is completely Processive: A transcript is synthesized from start to end by a single RNA polymerase molecule.</a:t>
            </a:r>
          </a:p>
        </p:txBody>
      </p:sp>
      <p:sp>
        <p:nvSpPr>
          <p:cNvPr id="53290" name="Text Box 42">
            <a:extLst>
              <a:ext uri="{FF2B5EF4-FFF2-40B4-BE49-F238E27FC236}">
                <a16:creationId xmlns:a16="http://schemas.microsoft.com/office/drawing/2014/main" id="{89E299D8-1A20-4675-A5FC-DD6BA312B017}"/>
              </a:ext>
            </a:extLst>
          </p:cNvPr>
          <p:cNvSpPr txBox="1">
            <a:spLocks noChangeArrowheads="1"/>
          </p:cNvSpPr>
          <p:nvPr/>
        </p:nvSpPr>
        <p:spPr bwMode="auto">
          <a:xfrm>
            <a:off x="152400" y="1538288"/>
            <a:ext cx="4191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FF"/>
                </a:solidFill>
                <a:cs typeface="Arial" panose="020B0604020202020204" pitchFamily="34" charset="0"/>
              </a:rPr>
              <a:t>Coreenzyme:</a:t>
            </a:r>
            <a:r>
              <a:rPr lang="en-US" altLang="en-US" sz="1800">
                <a:cs typeface="Arial" panose="020B0604020202020204" pitchFamily="34" charset="0"/>
              </a:rPr>
              <a:t> </a:t>
            </a:r>
            <a:r>
              <a:rPr lang="el-GR" altLang="en-US" sz="1800" i="1"/>
              <a:t>α</a:t>
            </a:r>
            <a:r>
              <a:rPr lang="en-US" altLang="en-US" sz="1800" i="1"/>
              <a:t>, </a:t>
            </a:r>
            <a:r>
              <a:rPr lang="el-GR" altLang="en-US" sz="1800" i="1"/>
              <a:t>α</a:t>
            </a:r>
            <a:r>
              <a:rPr lang="en-US" altLang="en-US" sz="1800" i="1"/>
              <a:t>, </a:t>
            </a:r>
            <a:r>
              <a:rPr lang="el-GR" altLang="en-US" sz="1800" i="1"/>
              <a:t>β</a:t>
            </a:r>
            <a:r>
              <a:rPr lang="en-US" altLang="en-US" sz="1800" i="1"/>
              <a:t> and </a:t>
            </a:r>
            <a:r>
              <a:rPr lang="el-GR" altLang="en-US" sz="1800" i="1"/>
              <a:t>β</a:t>
            </a:r>
            <a:r>
              <a:rPr lang="en-US" altLang="en-US" sz="1800" i="1"/>
              <a:t>’</a:t>
            </a:r>
            <a:r>
              <a:rPr lang="en-US" altLang="en-US" sz="1800"/>
              <a:t> </a:t>
            </a:r>
          </a:p>
        </p:txBody>
      </p:sp>
      <p:sp>
        <p:nvSpPr>
          <p:cNvPr id="16392" name="Text Box 44">
            <a:extLst>
              <a:ext uri="{FF2B5EF4-FFF2-40B4-BE49-F238E27FC236}">
                <a16:creationId xmlns:a16="http://schemas.microsoft.com/office/drawing/2014/main" id="{72AE83EF-8EAA-4C3B-B07B-EAB8CA2F2075}"/>
              </a:ext>
            </a:extLst>
          </p:cNvPr>
          <p:cNvSpPr txBox="1">
            <a:spLocks noChangeArrowheads="1"/>
          </p:cNvSpPr>
          <p:nvPr/>
        </p:nvSpPr>
        <p:spPr bwMode="auto">
          <a:xfrm>
            <a:off x="187325" y="760413"/>
            <a:ext cx="54641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FF"/>
                </a:solidFill>
                <a:cs typeface="Arial" panose="020B0604020202020204" pitchFamily="34" charset="0"/>
              </a:rPr>
              <a:t>Subunits of RNA Polymerase:</a:t>
            </a:r>
            <a:r>
              <a:rPr lang="en-US" altLang="en-US" sz="1800">
                <a:cs typeface="Arial" panose="020B0604020202020204" pitchFamily="34" charset="0"/>
              </a:rPr>
              <a:t> </a:t>
            </a:r>
            <a:r>
              <a:rPr lang="el-GR" altLang="en-US" sz="1800" i="1"/>
              <a:t>α</a:t>
            </a:r>
            <a:r>
              <a:rPr lang="en-US" altLang="en-US" sz="1800" i="1"/>
              <a:t>, </a:t>
            </a:r>
            <a:r>
              <a:rPr lang="el-GR" altLang="en-US" sz="1800" i="1"/>
              <a:t>α</a:t>
            </a:r>
            <a:r>
              <a:rPr lang="en-US" altLang="en-US" sz="1800" i="1"/>
              <a:t>, </a:t>
            </a:r>
            <a:r>
              <a:rPr lang="el-GR" altLang="en-US" sz="1800" i="1"/>
              <a:t>β</a:t>
            </a:r>
            <a:r>
              <a:rPr lang="en-US" altLang="en-US" sz="1800" i="1"/>
              <a:t>, </a:t>
            </a:r>
            <a:r>
              <a:rPr lang="el-GR" altLang="en-US" sz="1800" i="1"/>
              <a:t>β</a:t>
            </a:r>
            <a:r>
              <a:rPr lang="en-US" altLang="en-US" sz="1800" i="1"/>
              <a:t>’</a:t>
            </a:r>
            <a:r>
              <a:rPr lang="en-US" altLang="en-US" sz="1800"/>
              <a:t> and </a:t>
            </a:r>
            <a:r>
              <a:rPr lang="el-GR" altLang="en-US" sz="1800" i="1"/>
              <a:t>σ</a:t>
            </a:r>
            <a:endParaRPr lang="en-US" altLang="en-US" sz="1800" i="1"/>
          </a:p>
        </p:txBody>
      </p:sp>
      <p:grpSp>
        <p:nvGrpSpPr>
          <p:cNvPr id="9" name="Group 54">
            <a:extLst>
              <a:ext uri="{FF2B5EF4-FFF2-40B4-BE49-F238E27FC236}">
                <a16:creationId xmlns:a16="http://schemas.microsoft.com/office/drawing/2014/main" id="{5FD0F912-D1A1-4260-B5FB-7E42CB6E3D51}"/>
              </a:ext>
            </a:extLst>
          </p:cNvPr>
          <p:cNvGrpSpPr>
            <a:grpSpLocks/>
          </p:cNvGrpSpPr>
          <p:nvPr/>
        </p:nvGrpSpPr>
        <p:grpSpPr bwMode="auto">
          <a:xfrm>
            <a:off x="1243013" y="2360613"/>
            <a:ext cx="554037" cy="457200"/>
            <a:chOff x="4178" y="2388"/>
            <a:chExt cx="349" cy="288"/>
          </a:xfrm>
        </p:grpSpPr>
        <p:sp>
          <p:nvSpPr>
            <p:cNvPr id="16425" name="Oval 52">
              <a:extLst>
                <a:ext uri="{FF2B5EF4-FFF2-40B4-BE49-F238E27FC236}">
                  <a16:creationId xmlns:a16="http://schemas.microsoft.com/office/drawing/2014/main" id="{C0ED9AFF-BCF1-4E55-933D-4A9750F91BD9}"/>
                </a:ext>
              </a:extLst>
            </p:cNvPr>
            <p:cNvSpPr>
              <a:spLocks noChangeArrowheads="1"/>
            </p:cNvSpPr>
            <p:nvPr/>
          </p:nvSpPr>
          <p:spPr bwMode="auto">
            <a:xfrm>
              <a:off x="4178" y="2434"/>
              <a:ext cx="349" cy="211"/>
            </a:xfrm>
            <a:prstGeom prst="ellipse">
              <a:avLst/>
            </a:prstGeom>
            <a:solidFill>
              <a:schemeClr val="accent1">
                <a:alpha val="49019"/>
              </a:schemeClr>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
          <p:nvSpPr>
            <p:cNvPr id="16426" name="Rectangle 53">
              <a:extLst>
                <a:ext uri="{FF2B5EF4-FFF2-40B4-BE49-F238E27FC236}">
                  <a16:creationId xmlns:a16="http://schemas.microsoft.com/office/drawing/2014/main" id="{ABE4A4D3-1E13-4045-BE9A-5FD7ED991B1E}"/>
                </a:ext>
              </a:extLst>
            </p:cNvPr>
            <p:cNvSpPr>
              <a:spLocks noChangeArrowheads="1"/>
            </p:cNvSpPr>
            <p:nvPr/>
          </p:nvSpPr>
          <p:spPr bwMode="auto">
            <a:xfrm>
              <a:off x="4224" y="2388"/>
              <a:ext cx="2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l-GR" altLang="en-US" sz="2400" i="1"/>
                <a:t>σ</a:t>
              </a:r>
              <a:endParaRPr lang="en-US" altLang="en-US" sz="2400" i="1"/>
            </a:p>
          </p:txBody>
        </p:sp>
      </p:grpSp>
      <p:sp>
        <p:nvSpPr>
          <p:cNvPr id="53289" name="Text Box 41">
            <a:extLst>
              <a:ext uri="{FF2B5EF4-FFF2-40B4-BE49-F238E27FC236}">
                <a16:creationId xmlns:a16="http://schemas.microsoft.com/office/drawing/2014/main" id="{36E36FBF-DF03-438A-9FFC-25AF56D8A57A}"/>
              </a:ext>
            </a:extLst>
          </p:cNvPr>
          <p:cNvSpPr txBox="1">
            <a:spLocks noChangeArrowheads="1"/>
          </p:cNvSpPr>
          <p:nvPr/>
        </p:nvSpPr>
        <p:spPr bwMode="auto">
          <a:xfrm>
            <a:off x="177800" y="1144588"/>
            <a:ext cx="36115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FF"/>
                </a:solidFill>
              </a:rPr>
              <a:t>Holoenzyme:</a:t>
            </a:r>
            <a:r>
              <a:rPr lang="en-US" altLang="en-US" sz="1800"/>
              <a:t> </a:t>
            </a:r>
            <a:r>
              <a:rPr lang="el-GR" altLang="en-US" sz="1800" i="1">
                <a:cs typeface="Arial" panose="020B0604020202020204" pitchFamily="34" charset="0"/>
              </a:rPr>
              <a:t>α</a:t>
            </a:r>
            <a:r>
              <a:rPr lang="en-US" altLang="en-US" sz="1800" i="1">
                <a:cs typeface="Arial" panose="020B0604020202020204" pitchFamily="34" charset="0"/>
              </a:rPr>
              <a:t>, </a:t>
            </a:r>
            <a:r>
              <a:rPr lang="el-GR" altLang="en-US" sz="1800" i="1">
                <a:cs typeface="Arial" panose="020B0604020202020204" pitchFamily="34" charset="0"/>
              </a:rPr>
              <a:t>α</a:t>
            </a:r>
            <a:r>
              <a:rPr lang="en-US" altLang="en-US" sz="1800" i="1">
                <a:cs typeface="Arial" panose="020B0604020202020204" pitchFamily="34" charset="0"/>
              </a:rPr>
              <a:t>, </a:t>
            </a:r>
            <a:r>
              <a:rPr lang="el-GR" altLang="en-US" sz="1800" i="1">
                <a:cs typeface="Arial" panose="020B0604020202020204" pitchFamily="34" charset="0"/>
              </a:rPr>
              <a:t>β</a:t>
            </a:r>
            <a:r>
              <a:rPr lang="en-US" altLang="en-US" sz="1800" i="1">
                <a:cs typeface="Arial" panose="020B0604020202020204" pitchFamily="34" charset="0"/>
              </a:rPr>
              <a:t>, </a:t>
            </a:r>
            <a:r>
              <a:rPr lang="el-GR" altLang="en-US" sz="1800" i="1"/>
              <a:t>β</a:t>
            </a:r>
            <a:r>
              <a:rPr lang="en-US" altLang="en-US" sz="1800" i="1"/>
              <a:t>’</a:t>
            </a:r>
            <a:r>
              <a:rPr lang="en-US" altLang="en-US" sz="1800"/>
              <a:t> and </a:t>
            </a:r>
            <a:r>
              <a:rPr lang="el-GR" altLang="en-US" sz="1800" i="1">
                <a:cs typeface="Arial" panose="020B0604020202020204" pitchFamily="34" charset="0"/>
              </a:rPr>
              <a:t>σ</a:t>
            </a:r>
            <a:endParaRPr lang="en-US" altLang="en-US" sz="1800">
              <a:cs typeface="Arial" panose="020B0604020202020204" pitchFamily="34" charset="0"/>
            </a:endParaRPr>
          </a:p>
        </p:txBody>
      </p:sp>
      <p:grpSp>
        <p:nvGrpSpPr>
          <p:cNvPr id="10" name="Group 63">
            <a:extLst>
              <a:ext uri="{FF2B5EF4-FFF2-40B4-BE49-F238E27FC236}">
                <a16:creationId xmlns:a16="http://schemas.microsoft.com/office/drawing/2014/main" id="{E6D364DD-CEFA-4C6F-BD54-829615E5B831}"/>
              </a:ext>
            </a:extLst>
          </p:cNvPr>
          <p:cNvGrpSpPr>
            <a:grpSpLocks/>
          </p:cNvGrpSpPr>
          <p:nvPr/>
        </p:nvGrpSpPr>
        <p:grpSpPr bwMode="auto">
          <a:xfrm>
            <a:off x="1027113" y="2138363"/>
            <a:ext cx="984250" cy="860425"/>
            <a:chOff x="2921" y="1916"/>
            <a:chExt cx="620" cy="542"/>
          </a:xfrm>
        </p:grpSpPr>
        <p:grpSp>
          <p:nvGrpSpPr>
            <p:cNvPr id="16413" name="Group 60">
              <a:extLst>
                <a:ext uri="{FF2B5EF4-FFF2-40B4-BE49-F238E27FC236}">
                  <a16:creationId xmlns:a16="http://schemas.microsoft.com/office/drawing/2014/main" id="{638152B0-88B2-4EF5-BB9E-3B2A594B7085}"/>
                </a:ext>
              </a:extLst>
            </p:cNvPr>
            <p:cNvGrpSpPr>
              <a:grpSpLocks/>
            </p:cNvGrpSpPr>
            <p:nvPr/>
          </p:nvGrpSpPr>
          <p:grpSpPr bwMode="auto">
            <a:xfrm>
              <a:off x="3213" y="1916"/>
              <a:ext cx="324" cy="317"/>
              <a:chOff x="4398" y="2467"/>
              <a:chExt cx="324" cy="317"/>
            </a:xfrm>
          </p:grpSpPr>
          <p:sp>
            <p:nvSpPr>
              <p:cNvPr id="16423" name="Rectangle 51">
                <a:extLst>
                  <a:ext uri="{FF2B5EF4-FFF2-40B4-BE49-F238E27FC236}">
                    <a16:creationId xmlns:a16="http://schemas.microsoft.com/office/drawing/2014/main" id="{BAAFBEDE-297A-4745-AE1C-8EE104A75375}"/>
                  </a:ext>
                </a:extLst>
              </p:cNvPr>
              <p:cNvSpPr>
                <a:spLocks noChangeArrowheads="1"/>
              </p:cNvSpPr>
              <p:nvPr/>
            </p:nvSpPr>
            <p:spPr bwMode="auto">
              <a:xfrm>
                <a:off x="4433" y="247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l-GR" altLang="en-US" sz="2400" i="1">
                    <a:solidFill>
                      <a:srgbClr val="800000"/>
                    </a:solidFill>
                  </a:rPr>
                  <a:t>β</a:t>
                </a:r>
                <a:r>
                  <a:rPr lang="en-US" altLang="en-US" sz="2400" i="1">
                    <a:solidFill>
                      <a:srgbClr val="800000"/>
                    </a:solidFill>
                  </a:rPr>
                  <a:t>’</a:t>
                </a:r>
              </a:p>
            </p:txBody>
          </p:sp>
          <p:sp>
            <p:nvSpPr>
              <p:cNvPr id="16424" name="Oval 55">
                <a:extLst>
                  <a:ext uri="{FF2B5EF4-FFF2-40B4-BE49-F238E27FC236}">
                    <a16:creationId xmlns:a16="http://schemas.microsoft.com/office/drawing/2014/main" id="{03FE6952-D65D-41CE-90B2-FCB8D7835EF7}"/>
                  </a:ext>
                </a:extLst>
              </p:cNvPr>
              <p:cNvSpPr>
                <a:spLocks noChangeArrowheads="1"/>
              </p:cNvSpPr>
              <p:nvPr/>
            </p:nvSpPr>
            <p:spPr bwMode="auto">
              <a:xfrm>
                <a:off x="4398" y="2467"/>
                <a:ext cx="324" cy="317"/>
              </a:xfrm>
              <a:prstGeom prst="ellipse">
                <a:avLst/>
              </a:prstGeom>
              <a:solidFill>
                <a:srgbClr val="FFCC99">
                  <a:alpha val="49019"/>
                </a:srgbClr>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grpSp>
        <p:grpSp>
          <p:nvGrpSpPr>
            <p:cNvPr id="16414" name="Group 59">
              <a:extLst>
                <a:ext uri="{FF2B5EF4-FFF2-40B4-BE49-F238E27FC236}">
                  <a16:creationId xmlns:a16="http://schemas.microsoft.com/office/drawing/2014/main" id="{08C42EC1-4E69-457B-904A-EC048882614C}"/>
                </a:ext>
              </a:extLst>
            </p:cNvPr>
            <p:cNvGrpSpPr>
              <a:grpSpLocks/>
            </p:cNvGrpSpPr>
            <p:nvPr/>
          </p:nvGrpSpPr>
          <p:grpSpPr bwMode="auto">
            <a:xfrm>
              <a:off x="2921" y="1934"/>
              <a:ext cx="324" cy="313"/>
              <a:chOff x="3951" y="2275"/>
              <a:chExt cx="324" cy="313"/>
            </a:xfrm>
          </p:grpSpPr>
          <p:sp>
            <p:nvSpPr>
              <p:cNvPr id="16421" name="Rectangle 48">
                <a:extLst>
                  <a:ext uri="{FF2B5EF4-FFF2-40B4-BE49-F238E27FC236}">
                    <a16:creationId xmlns:a16="http://schemas.microsoft.com/office/drawing/2014/main" id="{4BDB2B40-BC2C-4500-814B-FC3071593F5C}"/>
                  </a:ext>
                </a:extLst>
              </p:cNvPr>
              <p:cNvSpPr>
                <a:spLocks noChangeArrowheads="1"/>
              </p:cNvSpPr>
              <p:nvPr/>
            </p:nvSpPr>
            <p:spPr bwMode="auto">
              <a:xfrm>
                <a:off x="3987" y="2275"/>
                <a:ext cx="2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l-GR" altLang="en-US" sz="2400" i="1">
                    <a:solidFill>
                      <a:srgbClr val="800000"/>
                    </a:solidFill>
                  </a:rPr>
                  <a:t>β</a:t>
                </a:r>
                <a:endParaRPr lang="en-US" altLang="en-US" sz="2400" i="1">
                  <a:solidFill>
                    <a:srgbClr val="800000"/>
                  </a:solidFill>
                </a:endParaRPr>
              </a:p>
            </p:txBody>
          </p:sp>
          <p:sp>
            <p:nvSpPr>
              <p:cNvPr id="16422" name="Oval 56">
                <a:extLst>
                  <a:ext uri="{FF2B5EF4-FFF2-40B4-BE49-F238E27FC236}">
                    <a16:creationId xmlns:a16="http://schemas.microsoft.com/office/drawing/2014/main" id="{F2F03DCF-7D89-4054-9A6B-CCFB8B704ED4}"/>
                  </a:ext>
                </a:extLst>
              </p:cNvPr>
              <p:cNvSpPr>
                <a:spLocks noChangeArrowheads="1"/>
              </p:cNvSpPr>
              <p:nvPr/>
            </p:nvSpPr>
            <p:spPr bwMode="auto">
              <a:xfrm>
                <a:off x="3951" y="2280"/>
                <a:ext cx="324" cy="308"/>
              </a:xfrm>
              <a:prstGeom prst="ellipse">
                <a:avLst/>
              </a:prstGeom>
              <a:solidFill>
                <a:srgbClr val="FFCC99">
                  <a:alpha val="49019"/>
                </a:srgbClr>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grpSp>
        <p:grpSp>
          <p:nvGrpSpPr>
            <p:cNvPr id="16415" name="Group 61">
              <a:extLst>
                <a:ext uri="{FF2B5EF4-FFF2-40B4-BE49-F238E27FC236}">
                  <a16:creationId xmlns:a16="http://schemas.microsoft.com/office/drawing/2014/main" id="{20BA63C6-7565-43EE-9E59-BD7844CA2004}"/>
                </a:ext>
              </a:extLst>
            </p:cNvPr>
            <p:cNvGrpSpPr>
              <a:grpSpLocks/>
            </p:cNvGrpSpPr>
            <p:nvPr/>
          </p:nvGrpSpPr>
          <p:grpSpPr bwMode="auto">
            <a:xfrm>
              <a:off x="2938" y="2162"/>
              <a:ext cx="300" cy="296"/>
              <a:chOff x="4836" y="2494"/>
              <a:chExt cx="300" cy="296"/>
            </a:xfrm>
          </p:grpSpPr>
          <p:sp>
            <p:nvSpPr>
              <p:cNvPr id="16419" name="Rectangle 47">
                <a:extLst>
                  <a:ext uri="{FF2B5EF4-FFF2-40B4-BE49-F238E27FC236}">
                    <a16:creationId xmlns:a16="http://schemas.microsoft.com/office/drawing/2014/main" id="{A1B8F080-CF8E-45FC-A725-FF455E4547B4}"/>
                  </a:ext>
                </a:extLst>
              </p:cNvPr>
              <p:cNvSpPr>
                <a:spLocks noChangeArrowheads="1"/>
              </p:cNvSpPr>
              <p:nvPr/>
            </p:nvSpPr>
            <p:spPr bwMode="auto">
              <a:xfrm>
                <a:off x="4856" y="2494"/>
                <a:ext cx="2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l-GR" altLang="en-US" sz="2400" i="1">
                    <a:solidFill>
                      <a:srgbClr val="800000"/>
                    </a:solidFill>
                  </a:rPr>
                  <a:t>α</a:t>
                </a:r>
                <a:endParaRPr lang="en-US" altLang="en-US" sz="2400" i="1">
                  <a:solidFill>
                    <a:srgbClr val="800000"/>
                  </a:solidFill>
                </a:endParaRPr>
              </a:p>
            </p:txBody>
          </p:sp>
          <p:sp>
            <p:nvSpPr>
              <p:cNvPr id="16420" name="Oval 57">
                <a:extLst>
                  <a:ext uri="{FF2B5EF4-FFF2-40B4-BE49-F238E27FC236}">
                    <a16:creationId xmlns:a16="http://schemas.microsoft.com/office/drawing/2014/main" id="{977ED70D-9645-4202-84AB-94511FCD09C0}"/>
                  </a:ext>
                </a:extLst>
              </p:cNvPr>
              <p:cNvSpPr>
                <a:spLocks noChangeArrowheads="1"/>
              </p:cNvSpPr>
              <p:nvPr/>
            </p:nvSpPr>
            <p:spPr bwMode="auto">
              <a:xfrm>
                <a:off x="4836" y="2522"/>
                <a:ext cx="300" cy="268"/>
              </a:xfrm>
              <a:prstGeom prst="ellipse">
                <a:avLst/>
              </a:prstGeom>
              <a:solidFill>
                <a:srgbClr val="FFCC99">
                  <a:alpha val="49019"/>
                </a:srgbClr>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grpSp>
        <p:grpSp>
          <p:nvGrpSpPr>
            <p:cNvPr id="16416" name="Group 62">
              <a:extLst>
                <a:ext uri="{FF2B5EF4-FFF2-40B4-BE49-F238E27FC236}">
                  <a16:creationId xmlns:a16="http://schemas.microsoft.com/office/drawing/2014/main" id="{A4569204-9C93-4850-8677-877136597386}"/>
                </a:ext>
              </a:extLst>
            </p:cNvPr>
            <p:cNvGrpSpPr>
              <a:grpSpLocks/>
            </p:cNvGrpSpPr>
            <p:nvPr/>
          </p:nvGrpSpPr>
          <p:grpSpPr bwMode="auto">
            <a:xfrm>
              <a:off x="3238" y="2157"/>
              <a:ext cx="303" cy="300"/>
              <a:chOff x="5193" y="2814"/>
              <a:chExt cx="303" cy="300"/>
            </a:xfrm>
          </p:grpSpPr>
          <p:sp>
            <p:nvSpPr>
              <p:cNvPr id="16417" name="Rectangle 46">
                <a:extLst>
                  <a:ext uri="{FF2B5EF4-FFF2-40B4-BE49-F238E27FC236}">
                    <a16:creationId xmlns:a16="http://schemas.microsoft.com/office/drawing/2014/main" id="{81796BDB-A4F3-41C5-9678-4EB303C3C3E6}"/>
                  </a:ext>
                </a:extLst>
              </p:cNvPr>
              <p:cNvSpPr>
                <a:spLocks noChangeArrowheads="1"/>
              </p:cNvSpPr>
              <p:nvPr/>
            </p:nvSpPr>
            <p:spPr bwMode="auto">
              <a:xfrm>
                <a:off x="5213" y="2814"/>
                <a:ext cx="2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l-GR" altLang="en-US" sz="2400" i="1">
                    <a:solidFill>
                      <a:srgbClr val="800000"/>
                    </a:solidFill>
                  </a:rPr>
                  <a:t>α</a:t>
                </a:r>
                <a:endParaRPr lang="en-US" altLang="en-US" sz="2400" i="1">
                  <a:solidFill>
                    <a:srgbClr val="800000"/>
                  </a:solidFill>
                </a:endParaRPr>
              </a:p>
            </p:txBody>
          </p:sp>
          <p:sp>
            <p:nvSpPr>
              <p:cNvPr id="16418" name="Oval 58">
                <a:extLst>
                  <a:ext uri="{FF2B5EF4-FFF2-40B4-BE49-F238E27FC236}">
                    <a16:creationId xmlns:a16="http://schemas.microsoft.com/office/drawing/2014/main" id="{6388A68C-903D-4A06-B314-2CD3081298A8}"/>
                  </a:ext>
                </a:extLst>
              </p:cNvPr>
              <p:cNvSpPr>
                <a:spLocks noChangeArrowheads="1"/>
              </p:cNvSpPr>
              <p:nvPr/>
            </p:nvSpPr>
            <p:spPr bwMode="auto">
              <a:xfrm>
                <a:off x="5193" y="2846"/>
                <a:ext cx="300" cy="268"/>
              </a:xfrm>
              <a:prstGeom prst="ellipse">
                <a:avLst/>
              </a:prstGeom>
              <a:solidFill>
                <a:srgbClr val="FFCC99">
                  <a:alpha val="49019"/>
                </a:srgbClr>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grpSp>
      </p:grpSp>
      <p:grpSp>
        <p:nvGrpSpPr>
          <p:cNvPr id="15" name="Group 75">
            <a:extLst>
              <a:ext uri="{FF2B5EF4-FFF2-40B4-BE49-F238E27FC236}">
                <a16:creationId xmlns:a16="http://schemas.microsoft.com/office/drawing/2014/main" id="{009D93DD-10FC-4AD7-932F-51C703EF8954}"/>
              </a:ext>
            </a:extLst>
          </p:cNvPr>
          <p:cNvGrpSpPr>
            <a:grpSpLocks/>
          </p:cNvGrpSpPr>
          <p:nvPr/>
        </p:nvGrpSpPr>
        <p:grpSpPr bwMode="auto">
          <a:xfrm>
            <a:off x="1506538" y="3024188"/>
            <a:ext cx="1014412" cy="814387"/>
            <a:chOff x="3224" y="1281"/>
            <a:chExt cx="639" cy="513"/>
          </a:xfrm>
        </p:grpSpPr>
        <p:grpSp>
          <p:nvGrpSpPr>
            <p:cNvPr id="16409" name="Group 68">
              <a:extLst>
                <a:ext uri="{FF2B5EF4-FFF2-40B4-BE49-F238E27FC236}">
                  <a16:creationId xmlns:a16="http://schemas.microsoft.com/office/drawing/2014/main" id="{45C93A7C-3A88-4ABD-9720-89F252CCD97C}"/>
                </a:ext>
              </a:extLst>
            </p:cNvPr>
            <p:cNvGrpSpPr>
              <a:grpSpLocks/>
            </p:cNvGrpSpPr>
            <p:nvPr/>
          </p:nvGrpSpPr>
          <p:grpSpPr bwMode="auto">
            <a:xfrm>
              <a:off x="3514" y="1506"/>
              <a:ext cx="349" cy="288"/>
              <a:chOff x="4178" y="2388"/>
              <a:chExt cx="349" cy="288"/>
            </a:xfrm>
          </p:grpSpPr>
          <p:sp>
            <p:nvSpPr>
              <p:cNvPr id="16411" name="Oval 69">
                <a:extLst>
                  <a:ext uri="{FF2B5EF4-FFF2-40B4-BE49-F238E27FC236}">
                    <a16:creationId xmlns:a16="http://schemas.microsoft.com/office/drawing/2014/main" id="{F0222A45-A0A3-4760-B409-F61D694C1A7D}"/>
                  </a:ext>
                </a:extLst>
              </p:cNvPr>
              <p:cNvSpPr>
                <a:spLocks noChangeArrowheads="1"/>
              </p:cNvSpPr>
              <p:nvPr/>
            </p:nvSpPr>
            <p:spPr bwMode="auto">
              <a:xfrm>
                <a:off x="4178" y="2434"/>
                <a:ext cx="349" cy="211"/>
              </a:xfrm>
              <a:prstGeom prst="ellipse">
                <a:avLst/>
              </a:prstGeom>
              <a:solidFill>
                <a:schemeClr val="accent1">
                  <a:alpha val="49019"/>
                </a:schemeClr>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
            <p:nvSpPr>
              <p:cNvPr id="16412" name="Rectangle 70">
                <a:extLst>
                  <a:ext uri="{FF2B5EF4-FFF2-40B4-BE49-F238E27FC236}">
                    <a16:creationId xmlns:a16="http://schemas.microsoft.com/office/drawing/2014/main" id="{04D54B4D-9F15-463F-BC65-521817145EDF}"/>
                  </a:ext>
                </a:extLst>
              </p:cNvPr>
              <p:cNvSpPr>
                <a:spLocks noChangeArrowheads="1"/>
              </p:cNvSpPr>
              <p:nvPr/>
            </p:nvSpPr>
            <p:spPr bwMode="auto">
              <a:xfrm>
                <a:off x="4224" y="2388"/>
                <a:ext cx="24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l-GR" altLang="en-US" sz="2400" i="1"/>
                  <a:t>σ</a:t>
                </a:r>
                <a:endParaRPr lang="en-US" altLang="en-US" sz="2400" i="1"/>
              </a:p>
            </p:txBody>
          </p:sp>
        </p:grpSp>
        <p:sp>
          <p:nvSpPr>
            <p:cNvPr id="16410" name="Freeform 74">
              <a:extLst>
                <a:ext uri="{FF2B5EF4-FFF2-40B4-BE49-F238E27FC236}">
                  <a16:creationId xmlns:a16="http://schemas.microsoft.com/office/drawing/2014/main" id="{290F2C48-48B6-43CB-B073-6164E81A3AD3}"/>
                </a:ext>
              </a:extLst>
            </p:cNvPr>
            <p:cNvSpPr>
              <a:spLocks/>
            </p:cNvSpPr>
            <p:nvPr/>
          </p:nvSpPr>
          <p:spPr bwMode="auto">
            <a:xfrm>
              <a:off x="3224" y="1281"/>
              <a:ext cx="273" cy="382"/>
            </a:xfrm>
            <a:custGeom>
              <a:avLst/>
              <a:gdLst>
                <a:gd name="T0" fmla="*/ 5 w 273"/>
                <a:gd name="T1" fmla="*/ 0 h 382"/>
                <a:gd name="T2" fmla="*/ 13 w 273"/>
                <a:gd name="T3" fmla="*/ 211 h 382"/>
                <a:gd name="T4" fmla="*/ 86 w 273"/>
                <a:gd name="T5" fmla="*/ 317 h 382"/>
                <a:gd name="T6" fmla="*/ 273 w 273"/>
                <a:gd name="T7" fmla="*/ 382 h 382"/>
                <a:gd name="T8" fmla="*/ 0 60000 65536"/>
                <a:gd name="T9" fmla="*/ 0 60000 65536"/>
                <a:gd name="T10" fmla="*/ 0 60000 65536"/>
                <a:gd name="T11" fmla="*/ 0 60000 65536"/>
                <a:gd name="T12" fmla="*/ 0 w 273"/>
                <a:gd name="T13" fmla="*/ 0 h 382"/>
                <a:gd name="T14" fmla="*/ 273 w 273"/>
                <a:gd name="T15" fmla="*/ 382 h 382"/>
              </a:gdLst>
              <a:ahLst/>
              <a:cxnLst>
                <a:cxn ang="T8">
                  <a:pos x="T0" y="T1"/>
                </a:cxn>
                <a:cxn ang="T9">
                  <a:pos x="T2" y="T3"/>
                </a:cxn>
                <a:cxn ang="T10">
                  <a:pos x="T4" y="T5"/>
                </a:cxn>
                <a:cxn ang="T11">
                  <a:pos x="T6" y="T7"/>
                </a:cxn>
              </a:cxnLst>
              <a:rect l="T12" t="T13" r="T14" b="T15"/>
              <a:pathLst>
                <a:path w="273" h="382">
                  <a:moveTo>
                    <a:pt x="5" y="0"/>
                  </a:moveTo>
                  <a:cubicBezTo>
                    <a:pt x="2" y="79"/>
                    <a:pt x="0" y="158"/>
                    <a:pt x="13" y="211"/>
                  </a:cubicBezTo>
                  <a:cubicBezTo>
                    <a:pt x="26" y="264"/>
                    <a:pt x="43" y="289"/>
                    <a:pt x="86" y="317"/>
                  </a:cubicBezTo>
                  <a:cubicBezTo>
                    <a:pt x="129" y="345"/>
                    <a:pt x="237" y="371"/>
                    <a:pt x="273" y="382"/>
                  </a:cubicBezTo>
                </a:path>
              </a:pathLst>
            </a:custGeom>
            <a:noFill/>
            <a:ln w="38100">
              <a:solidFill>
                <a:schemeClr val="tx1"/>
              </a:solidFill>
              <a:round/>
              <a:headEnd/>
              <a:tailEnd type="stealth" w="lg" len="lg"/>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324" name="Text Box 76">
            <a:extLst>
              <a:ext uri="{FF2B5EF4-FFF2-40B4-BE49-F238E27FC236}">
                <a16:creationId xmlns:a16="http://schemas.microsoft.com/office/drawing/2014/main" id="{F8CC064B-6477-4EDB-BDE1-07ED7008C1EE}"/>
              </a:ext>
            </a:extLst>
          </p:cNvPr>
          <p:cNvSpPr txBox="1">
            <a:spLocks noChangeArrowheads="1"/>
          </p:cNvSpPr>
          <p:nvPr/>
        </p:nvSpPr>
        <p:spPr bwMode="auto">
          <a:xfrm>
            <a:off x="4090988" y="4148138"/>
            <a:ext cx="48720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solidFill>
                  <a:srgbClr val="993300"/>
                </a:solidFill>
                <a:cs typeface="Arial" panose="020B0604020202020204" pitchFamily="34" charset="0"/>
              </a:rPr>
              <a:t>►</a:t>
            </a:r>
            <a:r>
              <a:rPr lang="en-US" altLang="en-US" sz="1800" b="0">
                <a:solidFill>
                  <a:srgbClr val="993300"/>
                </a:solidFill>
              </a:rPr>
              <a:t>RNA polymerase can initiate the synthesis of RNA </a:t>
            </a:r>
            <a:r>
              <a:rPr lang="en-US" altLang="en-US" sz="1800" b="0" i="1">
                <a:solidFill>
                  <a:srgbClr val="993300"/>
                </a:solidFill>
              </a:rPr>
              <a:t>de-novo </a:t>
            </a:r>
            <a:r>
              <a:rPr lang="en-US" altLang="en-US" sz="1800" b="0">
                <a:solidFill>
                  <a:srgbClr val="993300"/>
                </a:solidFill>
              </a:rPr>
              <a:t>(No primer required)</a:t>
            </a:r>
          </a:p>
        </p:txBody>
      </p:sp>
      <p:grpSp>
        <p:nvGrpSpPr>
          <p:cNvPr id="17" name="Group 83">
            <a:extLst>
              <a:ext uri="{FF2B5EF4-FFF2-40B4-BE49-F238E27FC236}">
                <a16:creationId xmlns:a16="http://schemas.microsoft.com/office/drawing/2014/main" id="{F9EAFBA9-DBD4-4F0E-80B7-C04F59CA77D3}"/>
              </a:ext>
            </a:extLst>
          </p:cNvPr>
          <p:cNvGrpSpPr>
            <a:grpSpLocks/>
          </p:cNvGrpSpPr>
          <p:nvPr/>
        </p:nvGrpSpPr>
        <p:grpSpPr bwMode="auto">
          <a:xfrm>
            <a:off x="250825" y="5141913"/>
            <a:ext cx="3667125" cy="1433512"/>
            <a:chOff x="350" y="2841"/>
            <a:chExt cx="2310" cy="903"/>
          </a:xfrm>
        </p:grpSpPr>
        <p:grpSp>
          <p:nvGrpSpPr>
            <p:cNvPr id="16405" name="Group 81">
              <a:extLst>
                <a:ext uri="{FF2B5EF4-FFF2-40B4-BE49-F238E27FC236}">
                  <a16:creationId xmlns:a16="http://schemas.microsoft.com/office/drawing/2014/main" id="{0803AD65-1564-4661-BD99-A77D6484DC1F}"/>
                </a:ext>
              </a:extLst>
            </p:cNvPr>
            <p:cNvGrpSpPr>
              <a:grpSpLocks/>
            </p:cNvGrpSpPr>
            <p:nvPr/>
          </p:nvGrpSpPr>
          <p:grpSpPr bwMode="auto">
            <a:xfrm>
              <a:off x="355" y="2845"/>
              <a:ext cx="2305" cy="879"/>
              <a:chOff x="355" y="2845"/>
              <a:chExt cx="2305" cy="879"/>
            </a:xfrm>
          </p:grpSpPr>
          <p:sp>
            <p:nvSpPr>
              <p:cNvPr id="16407" name="Text Box 79">
                <a:extLst>
                  <a:ext uri="{FF2B5EF4-FFF2-40B4-BE49-F238E27FC236}">
                    <a16:creationId xmlns:a16="http://schemas.microsoft.com/office/drawing/2014/main" id="{D4622851-F280-422C-ADD1-28A605F9CDC2}"/>
                  </a:ext>
                </a:extLst>
              </p:cNvPr>
              <p:cNvSpPr txBox="1">
                <a:spLocks noChangeArrowheads="1"/>
              </p:cNvSpPr>
              <p:nvPr/>
            </p:nvSpPr>
            <p:spPr bwMode="auto">
              <a:xfrm>
                <a:off x="355" y="2845"/>
                <a:ext cx="230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RNA Molecules in </a:t>
                </a:r>
                <a:r>
                  <a:rPr lang="en-US" altLang="en-US" sz="1800" i="1"/>
                  <a:t>E. coli</a:t>
                </a:r>
              </a:p>
            </p:txBody>
          </p:sp>
          <p:sp>
            <p:nvSpPr>
              <p:cNvPr id="16408" name="Text Box 80">
                <a:extLst>
                  <a:ext uri="{FF2B5EF4-FFF2-40B4-BE49-F238E27FC236}">
                    <a16:creationId xmlns:a16="http://schemas.microsoft.com/office/drawing/2014/main" id="{A9331B38-CBA4-4391-AB82-4F087459FDDC}"/>
                  </a:ext>
                </a:extLst>
              </p:cNvPr>
              <p:cNvSpPr txBox="1">
                <a:spLocks noChangeArrowheads="1"/>
              </p:cNvSpPr>
              <p:nvPr/>
            </p:nvSpPr>
            <p:spPr bwMode="auto">
              <a:xfrm>
                <a:off x="557" y="3147"/>
                <a:ext cx="1316"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mRNA              5%</a:t>
                </a:r>
              </a:p>
              <a:p>
                <a:pPr eaLnBrk="1" hangingPunct="1">
                  <a:spcBef>
                    <a:spcPct val="0"/>
                  </a:spcBef>
                  <a:buFontTx/>
                  <a:buNone/>
                </a:pPr>
                <a:r>
                  <a:rPr lang="en-US" altLang="en-US" sz="1800" b="0"/>
                  <a:t>tRNA              15%</a:t>
                </a:r>
              </a:p>
              <a:p>
                <a:pPr eaLnBrk="1" hangingPunct="1">
                  <a:spcBef>
                    <a:spcPct val="0"/>
                  </a:spcBef>
                  <a:buFontTx/>
                  <a:buNone/>
                </a:pPr>
                <a:r>
                  <a:rPr lang="en-US" altLang="en-US" sz="1800" b="0"/>
                  <a:t>rRNA              80%</a:t>
                </a:r>
              </a:p>
            </p:txBody>
          </p:sp>
        </p:grpSp>
        <p:sp>
          <p:nvSpPr>
            <p:cNvPr id="16406" name="Rectangle 82">
              <a:extLst>
                <a:ext uri="{FF2B5EF4-FFF2-40B4-BE49-F238E27FC236}">
                  <a16:creationId xmlns:a16="http://schemas.microsoft.com/office/drawing/2014/main" id="{207E9793-F9D5-4588-B7B6-1284B2E11EDB}"/>
                </a:ext>
              </a:extLst>
            </p:cNvPr>
            <p:cNvSpPr>
              <a:spLocks noChangeArrowheads="1"/>
            </p:cNvSpPr>
            <p:nvPr/>
          </p:nvSpPr>
          <p:spPr bwMode="auto">
            <a:xfrm>
              <a:off x="350" y="2841"/>
              <a:ext cx="1806" cy="90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grpSp>
      <p:sp>
        <p:nvSpPr>
          <p:cNvPr id="53332" name="Rectangle 84">
            <a:extLst>
              <a:ext uri="{FF2B5EF4-FFF2-40B4-BE49-F238E27FC236}">
                <a16:creationId xmlns:a16="http://schemas.microsoft.com/office/drawing/2014/main" id="{8C1EE69A-04BE-467B-8EE7-0E237F552926}"/>
              </a:ext>
            </a:extLst>
          </p:cNvPr>
          <p:cNvSpPr>
            <a:spLocks noChangeArrowheads="1"/>
          </p:cNvSpPr>
          <p:nvPr/>
        </p:nvSpPr>
        <p:spPr bwMode="auto">
          <a:xfrm>
            <a:off x="3282950" y="5018088"/>
            <a:ext cx="58181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CC0000"/>
                </a:solidFill>
              </a:rPr>
              <a:t>Who transcribes this huge pool of rRNA and tRNA?</a:t>
            </a:r>
          </a:p>
        </p:txBody>
      </p:sp>
      <p:sp>
        <p:nvSpPr>
          <p:cNvPr id="53333" name="Rectangle 85">
            <a:extLst>
              <a:ext uri="{FF2B5EF4-FFF2-40B4-BE49-F238E27FC236}">
                <a16:creationId xmlns:a16="http://schemas.microsoft.com/office/drawing/2014/main" id="{E2F40AE3-FD44-4712-8779-A8CA6125F01B}"/>
              </a:ext>
            </a:extLst>
          </p:cNvPr>
          <p:cNvSpPr>
            <a:spLocks noChangeArrowheads="1"/>
          </p:cNvSpPr>
          <p:nvPr/>
        </p:nvSpPr>
        <p:spPr bwMode="auto">
          <a:xfrm>
            <a:off x="3308350" y="5521325"/>
            <a:ext cx="56864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In bacteria same RNA polymerase transcribe all these three types of RNA</a:t>
            </a:r>
          </a:p>
        </p:txBody>
      </p:sp>
      <p:sp>
        <p:nvSpPr>
          <p:cNvPr id="53334" name="Rectangle 86">
            <a:extLst>
              <a:ext uri="{FF2B5EF4-FFF2-40B4-BE49-F238E27FC236}">
                <a16:creationId xmlns:a16="http://schemas.microsoft.com/office/drawing/2014/main" id="{BE23CE4A-450C-4799-9050-5E6A66A372E7}"/>
              </a:ext>
            </a:extLst>
          </p:cNvPr>
          <p:cNvSpPr>
            <a:spLocks noChangeArrowheads="1"/>
          </p:cNvSpPr>
          <p:nvPr/>
        </p:nvSpPr>
        <p:spPr bwMode="auto">
          <a:xfrm>
            <a:off x="3311525" y="6176963"/>
            <a:ext cx="5832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In eukaryotes different RNA polymerases are involved in transcription of mRNA, rRNA and tRNA</a:t>
            </a:r>
          </a:p>
        </p:txBody>
      </p:sp>
      <p:grpSp>
        <p:nvGrpSpPr>
          <p:cNvPr id="19" name="Group 1">
            <a:extLst>
              <a:ext uri="{FF2B5EF4-FFF2-40B4-BE49-F238E27FC236}">
                <a16:creationId xmlns:a16="http://schemas.microsoft.com/office/drawing/2014/main" id="{16150CBA-66ED-4EB1-9F91-A11D9BBF17BA}"/>
              </a:ext>
            </a:extLst>
          </p:cNvPr>
          <p:cNvGrpSpPr>
            <a:grpSpLocks/>
          </p:cNvGrpSpPr>
          <p:nvPr/>
        </p:nvGrpSpPr>
        <p:grpSpPr bwMode="auto">
          <a:xfrm>
            <a:off x="6481763" y="134938"/>
            <a:ext cx="2525712" cy="2833687"/>
            <a:chOff x="6481352" y="134305"/>
            <a:chExt cx="2525807" cy="2834995"/>
          </a:xfrm>
        </p:grpSpPr>
        <p:sp>
          <p:nvSpPr>
            <p:cNvPr id="16403" name="TextBox 1">
              <a:extLst>
                <a:ext uri="{FF2B5EF4-FFF2-40B4-BE49-F238E27FC236}">
                  <a16:creationId xmlns:a16="http://schemas.microsoft.com/office/drawing/2014/main" id="{D99B8BCA-BD4B-4D32-980B-E39B2E7E820E}"/>
                </a:ext>
              </a:extLst>
            </p:cNvPr>
            <p:cNvSpPr txBox="1">
              <a:spLocks noChangeArrowheads="1"/>
            </p:cNvSpPr>
            <p:nvPr/>
          </p:nvSpPr>
          <p:spPr bwMode="auto">
            <a:xfrm>
              <a:off x="6505729" y="2322969"/>
              <a:ext cx="228780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en-US" sz="1800"/>
                <a:t>Roger Kornberg</a:t>
              </a:r>
            </a:p>
            <a:p>
              <a:pPr algn="r" eaLnBrk="1" hangingPunct="1">
                <a:spcBef>
                  <a:spcPct val="0"/>
                </a:spcBef>
                <a:buFontTx/>
                <a:buNone/>
              </a:pPr>
              <a:r>
                <a:rPr lang="en-US" altLang="en-US" sz="1800" u="sng">
                  <a:solidFill>
                    <a:srgbClr val="008000"/>
                  </a:solidFill>
                </a:rPr>
                <a:t>Nobel Prize in 2006</a:t>
              </a:r>
            </a:p>
          </p:txBody>
        </p:sp>
        <p:pic>
          <p:nvPicPr>
            <p:cNvPr id="16404" name="Picture 56" descr="Roger and Arthur Kornberg">
              <a:extLst>
                <a:ext uri="{FF2B5EF4-FFF2-40B4-BE49-F238E27FC236}">
                  <a16:creationId xmlns:a16="http://schemas.microsoft.com/office/drawing/2014/main" id="{CF682014-D815-42DF-85A5-8A4F90524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903" t="2057" r="9364"/>
            <a:stretch>
              <a:fillRect/>
            </a:stretch>
          </p:blipFill>
          <p:spPr bwMode="auto">
            <a:xfrm>
              <a:off x="6481352" y="134305"/>
              <a:ext cx="2525807" cy="2177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0"/>
                                        </p:tgtEl>
                                        <p:attrNameLst>
                                          <p:attrName>style.visibility</p:attrName>
                                        </p:attrNameLst>
                                      </p:cBhvr>
                                      <p:to>
                                        <p:strVal val="visible"/>
                                      </p:to>
                                    </p:set>
                                  </p:childTnLst>
                                </p:cTn>
                              </p:par>
                            </p:childTnLst>
                          </p:cTn>
                        </p:par>
                        <p:par>
                          <p:cTn id="11" fill="hold" nodeType="afterGroup">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53289"/>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499"/>
                                          </p:stCondLst>
                                        </p:cTn>
                                        <p:tgtEl>
                                          <p:spTgt spid="15"/>
                                        </p:tgtEl>
                                        <p:attrNameLst>
                                          <p:attrName>style.visibility</p:attrName>
                                        </p:attrNameLst>
                                      </p:cBhvr>
                                      <p:to>
                                        <p:strVal val="visible"/>
                                      </p:to>
                                    </p:set>
                                  </p:childTnLst>
                                </p:cTn>
                              </p:par>
                            </p:childTnLst>
                          </p:cTn>
                        </p:par>
                        <p:par>
                          <p:cTn id="18" fill="hold" nodeType="afterGroup">
                            <p:stCondLst>
                              <p:cond delay="500"/>
                            </p:stCondLst>
                            <p:childTnLst>
                              <p:par>
                                <p:cTn id="19" presetID="1" presetClass="entr" presetSubtype="0" fill="hold" grpId="0" nodeType="afterEffect">
                                  <p:stCondLst>
                                    <p:cond delay="0"/>
                                  </p:stCondLst>
                                  <p:childTnLst>
                                    <p:set>
                                      <p:cBhvr>
                                        <p:cTn id="20" dur="1" fill="hold">
                                          <p:stCondLst>
                                            <p:cond delay="499"/>
                                          </p:stCondLst>
                                        </p:cTn>
                                        <p:tgtEl>
                                          <p:spTgt spid="5329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5328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5332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499"/>
                                          </p:stCondLst>
                                        </p:cTn>
                                        <p:tgtEl>
                                          <p:spTgt spid="17"/>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53332"/>
                                        </p:tgtEl>
                                        <p:attrNameLst>
                                          <p:attrName>style.visibility</p:attrName>
                                        </p:attrNameLst>
                                      </p:cBhvr>
                                      <p:to>
                                        <p:strVal val="visible"/>
                                      </p:to>
                                    </p:set>
                                  </p:childTnLst>
                                </p:cTn>
                              </p:par>
                            </p:childTnLst>
                          </p:cTn>
                        </p:par>
                        <p:par>
                          <p:cTn id="37" fill="hold" nodeType="afterGroup">
                            <p:stCondLst>
                              <p:cond delay="500"/>
                            </p:stCondLst>
                            <p:childTnLst>
                              <p:par>
                                <p:cTn id="38" presetID="1" presetClass="entr" presetSubtype="0" fill="hold" grpId="0" nodeType="afterEffect">
                                  <p:stCondLst>
                                    <p:cond delay="2000"/>
                                  </p:stCondLst>
                                  <p:childTnLst>
                                    <p:set>
                                      <p:cBhvr>
                                        <p:cTn id="39" dur="1" fill="hold">
                                          <p:stCondLst>
                                            <p:cond delay="499"/>
                                          </p:stCondLst>
                                        </p:cTn>
                                        <p:tgtEl>
                                          <p:spTgt spid="53333"/>
                                        </p:tgtEl>
                                        <p:attrNameLst>
                                          <p:attrName>style.visibility</p:attrName>
                                        </p:attrNameLst>
                                      </p:cBhvr>
                                      <p:to>
                                        <p:strVal val="visible"/>
                                      </p:to>
                                    </p:set>
                                  </p:childTnLst>
                                </p:cTn>
                              </p:par>
                            </p:childTnLst>
                          </p:cTn>
                        </p:par>
                        <p:par>
                          <p:cTn id="40" fill="hold" nodeType="afterGroup">
                            <p:stCondLst>
                              <p:cond delay="3000"/>
                            </p:stCondLst>
                            <p:childTnLst>
                              <p:par>
                                <p:cTn id="41" presetID="1" presetClass="entr" presetSubtype="0" fill="hold" grpId="0" nodeType="afterEffect">
                                  <p:stCondLst>
                                    <p:cond delay="3000"/>
                                  </p:stCondLst>
                                  <p:childTnLst>
                                    <p:set>
                                      <p:cBhvr>
                                        <p:cTn id="42" dur="1" fill="hold">
                                          <p:stCondLst>
                                            <p:cond delay="499"/>
                                          </p:stCondLst>
                                        </p:cTn>
                                        <p:tgtEl>
                                          <p:spTgt spid="5333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86" grpId="0" autoUpdateAnimBg="0"/>
      <p:bldP spid="53290" grpId="0" autoUpdateAnimBg="0"/>
      <p:bldP spid="53289" grpId="0" autoUpdateAnimBg="0"/>
      <p:bldP spid="53324" grpId="0" autoUpdateAnimBg="0"/>
      <p:bldP spid="53332" grpId="0" autoUpdateAnimBg="0"/>
      <p:bldP spid="53333" grpId="0" autoUpdateAnimBg="0"/>
      <p:bldP spid="53334"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a:extLst>
              <a:ext uri="{FF2B5EF4-FFF2-40B4-BE49-F238E27FC236}">
                <a16:creationId xmlns:a16="http://schemas.microsoft.com/office/drawing/2014/main" id="{EEBF464D-0013-412A-B1BA-597CD7C2D737}"/>
              </a:ext>
            </a:extLst>
          </p:cNvPr>
          <p:cNvSpPr txBox="1">
            <a:spLocks noChangeArrowheads="1"/>
          </p:cNvSpPr>
          <p:nvPr/>
        </p:nvSpPr>
        <p:spPr bwMode="auto">
          <a:xfrm>
            <a:off x="3074988" y="187325"/>
            <a:ext cx="27368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a:t>RNA Synthesis</a:t>
            </a:r>
          </a:p>
        </p:txBody>
      </p:sp>
      <p:pic>
        <p:nvPicPr>
          <p:cNvPr id="18435" name="Picture 3" descr="Figure_09_03_03">
            <a:extLst>
              <a:ext uri="{FF2B5EF4-FFF2-40B4-BE49-F238E27FC236}">
                <a16:creationId xmlns:a16="http://schemas.microsoft.com/office/drawing/2014/main" id="{53174361-450F-4064-9F79-1560941D3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3" y="1003300"/>
            <a:ext cx="5165725" cy="207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descr="Elongation">
            <a:extLst>
              <a:ext uri="{FF2B5EF4-FFF2-40B4-BE49-F238E27FC236}">
                <a16:creationId xmlns:a16="http://schemas.microsoft.com/office/drawing/2014/main" id="{D1B27B9C-C470-4C6B-8A87-557E5E436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0838" y="776288"/>
            <a:ext cx="3532187" cy="596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37" name="Group 8">
            <a:extLst>
              <a:ext uri="{FF2B5EF4-FFF2-40B4-BE49-F238E27FC236}">
                <a16:creationId xmlns:a16="http://schemas.microsoft.com/office/drawing/2014/main" id="{6964FC90-0F9A-4EF8-9FBA-7CF45B3624E1}"/>
              </a:ext>
            </a:extLst>
          </p:cNvPr>
          <p:cNvGrpSpPr>
            <a:grpSpLocks/>
          </p:cNvGrpSpPr>
          <p:nvPr/>
        </p:nvGrpSpPr>
        <p:grpSpPr bwMode="auto">
          <a:xfrm>
            <a:off x="5372100" y="609600"/>
            <a:ext cx="1219200" cy="419100"/>
            <a:chOff x="3384" y="384"/>
            <a:chExt cx="768" cy="336"/>
          </a:xfrm>
        </p:grpSpPr>
        <p:sp>
          <p:nvSpPr>
            <p:cNvPr id="18455" name="Rectangle 6">
              <a:extLst>
                <a:ext uri="{FF2B5EF4-FFF2-40B4-BE49-F238E27FC236}">
                  <a16:creationId xmlns:a16="http://schemas.microsoft.com/office/drawing/2014/main" id="{1B6DDE74-25D0-4A66-8151-583EFD14F889}"/>
                </a:ext>
              </a:extLst>
            </p:cNvPr>
            <p:cNvSpPr>
              <a:spLocks noChangeArrowheads="1"/>
            </p:cNvSpPr>
            <p:nvPr/>
          </p:nvSpPr>
          <p:spPr bwMode="auto">
            <a:xfrm>
              <a:off x="3384" y="534"/>
              <a:ext cx="768"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
          <p:nvSpPr>
            <p:cNvPr id="18456" name="Freeform 7">
              <a:extLst>
                <a:ext uri="{FF2B5EF4-FFF2-40B4-BE49-F238E27FC236}">
                  <a16:creationId xmlns:a16="http://schemas.microsoft.com/office/drawing/2014/main" id="{04EA20CE-FD64-4E33-8765-04DAF0DBB3C5}"/>
                </a:ext>
              </a:extLst>
            </p:cNvPr>
            <p:cNvSpPr>
              <a:spLocks/>
            </p:cNvSpPr>
            <p:nvPr/>
          </p:nvSpPr>
          <p:spPr bwMode="auto">
            <a:xfrm>
              <a:off x="3835" y="384"/>
              <a:ext cx="56" cy="336"/>
            </a:xfrm>
            <a:custGeom>
              <a:avLst/>
              <a:gdLst>
                <a:gd name="T0" fmla="*/ 41 w 56"/>
                <a:gd name="T1" fmla="*/ 0 h 336"/>
                <a:gd name="T2" fmla="*/ 5 w 56"/>
                <a:gd name="T3" fmla="*/ 72 h 336"/>
                <a:gd name="T4" fmla="*/ 11 w 56"/>
                <a:gd name="T5" fmla="*/ 132 h 336"/>
                <a:gd name="T6" fmla="*/ 41 w 56"/>
                <a:gd name="T7" fmla="*/ 192 h 336"/>
                <a:gd name="T8" fmla="*/ 53 w 56"/>
                <a:gd name="T9" fmla="*/ 258 h 336"/>
                <a:gd name="T10" fmla="*/ 23 w 56"/>
                <a:gd name="T11" fmla="*/ 300 h 336"/>
                <a:gd name="T12" fmla="*/ 23 w 56"/>
                <a:gd name="T13" fmla="*/ 336 h 336"/>
                <a:gd name="T14" fmla="*/ 0 60000 65536"/>
                <a:gd name="T15" fmla="*/ 0 60000 65536"/>
                <a:gd name="T16" fmla="*/ 0 60000 65536"/>
                <a:gd name="T17" fmla="*/ 0 60000 65536"/>
                <a:gd name="T18" fmla="*/ 0 60000 65536"/>
                <a:gd name="T19" fmla="*/ 0 60000 65536"/>
                <a:gd name="T20" fmla="*/ 0 60000 65536"/>
                <a:gd name="T21" fmla="*/ 0 w 56"/>
                <a:gd name="T22" fmla="*/ 0 h 336"/>
                <a:gd name="T23" fmla="*/ 56 w 56"/>
                <a:gd name="T24" fmla="*/ 336 h 3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336">
                  <a:moveTo>
                    <a:pt x="41" y="0"/>
                  </a:moveTo>
                  <a:cubicBezTo>
                    <a:pt x="25" y="25"/>
                    <a:pt x="10" y="50"/>
                    <a:pt x="5" y="72"/>
                  </a:cubicBezTo>
                  <a:cubicBezTo>
                    <a:pt x="0" y="94"/>
                    <a:pt x="5" y="112"/>
                    <a:pt x="11" y="132"/>
                  </a:cubicBezTo>
                  <a:cubicBezTo>
                    <a:pt x="17" y="152"/>
                    <a:pt x="34" y="171"/>
                    <a:pt x="41" y="192"/>
                  </a:cubicBezTo>
                  <a:cubicBezTo>
                    <a:pt x="48" y="213"/>
                    <a:pt x="56" y="240"/>
                    <a:pt x="53" y="258"/>
                  </a:cubicBezTo>
                  <a:cubicBezTo>
                    <a:pt x="50" y="276"/>
                    <a:pt x="28" y="287"/>
                    <a:pt x="23" y="300"/>
                  </a:cubicBezTo>
                  <a:cubicBezTo>
                    <a:pt x="18" y="313"/>
                    <a:pt x="23" y="330"/>
                    <a:pt x="23" y="336"/>
                  </a:cubicBezTo>
                </a:path>
              </a:pathLst>
            </a:custGeom>
            <a:noFill/>
            <a:ln w="25400">
              <a:solidFill>
                <a:srgbClr val="CC0099"/>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8438" name="Text Box 9">
            <a:extLst>
              <a:ext uri="{FF2B5EF4-FFF2-40B4-BE49-F238E27FC236}">
                <a16:creationId xmlns:a16="http://schemas.microsoft.com/office/drawing/2014/main" id="{5A36F6E6-3562-4551-B93C-35D12A8348D6}"/>
              </a:ext>
            </a:extLst>
          </p:cNvPr>
          <p:cNvSpPr txBox="1">
            <a:spLocks noChangeArrowheads="1"/>
          </p:cNvSpPr>
          <p:nvPr/>
        </p:nvSpPr>
        <p:spPr bwMode="auto">
          <a:xfrm>
            <a:off x="6089650" y="379413"/>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b="0"/>
              <a:t>Growing RNA chain</a:t>
            </a:r>
          </a:p>
        </p:txBody>
      </p:sp>
      <p:grpSp>
        <p:nvGrpSpPr>
          <p:cNvPr id="18439" name="Group 17">
            <a:extLst>
              <a:ext uri="{FF2B5EF4-FFF2-40B4-BE49-F238E27FC236}">
                <a16:creationId xmlns:a16="http://schemas.microsoft.com/office/drawing/2014/main" id="{9EEBAA20-DB9B-49E2-B6DF-0883C97379A9}"/>
              </a:ext>
            </a:extLst>
          </p:cNvPr>
          <p:cNvGrpSpPr>
            <a:grpSpLocks/>
          </p:cNvGrpSpPr>
          <p:nvPr/>
        </p:nvGrpSpPr>
        <p:grpSpPr bwMode="auto">
          <a:xfrm>
            <a:off x="5741988" y="1638300"/>
            <a:ext cx="330200" cy="933450"/>
            <a:chOff x="3617" y="1104"/>
            <a:chExt cx="208" cy="588"/>
          </a:xfrm>
        </p:grpSpPr>
        <p:sp>
          <p:nvSpPr>
            <p:cNvPr id="18452" name="Text Box 13">
              <a:extLst>
                <a:ext uri="{FF2B5EF4-FFF2-40B4-BE49-F238E27FC236}">
                  <a16:creationId xmlns:a16="http://schemas.microsoft.com/office/drawing/2014/main" id="{4387328D-15FD-495A-BD69-49C0F5A8AB42}"/>
                </a:ext>
              </a:extLst>
            </p:cNvPr>
            <p:cNvSpPr txBox="1">
              <a:spLocks noChangeArrowheads="1"/>
            </p:cNvSpPr>
            <p:nvPr/>
          </p:nvSpPr>
          <p:spPr bwMode="auto">
            <a:xfrm>
              <a:off x="3617" y="1104"/>
              <a:ext cx="208"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a:solidFill>
                    <a:srgbClr val="CC0099"/>
                  </a:solidFill>
                </a:rPr>
                <a:t>5’</a:t>
              </a:r>
            </a:p>
          </p:txBody>
        </p:sp>
        <p:sp>
          <p:nvSpPr>
            <p:cNvPr id="18453" name="Text Box 14">
              <a:extLst>
                <a:ext uri="{FF2B5EF4-FFF2-40B4-BE49-F238E27FC236}">
                  <a16:creationId xmlns:a16="http://schemas.microsoft.com/office/drawing/2014/main" id="{AEB61B8F-813D-4EBE-AFB6-5194C9974706}"/>
                </a:ext>
              </a:extLst>
            </p:cNvPr>
            <p:cNvSpPr txBox="1">
              <a:spLocks noChangeArrowheads="1"/>
            </p:cNvSpPr>
            <p:nvPr/>
          </p:nvSpPr>
          <p:spPr bwMode="auto">
            <a:xfrm>
              <a:off x="3618" y="1519"/>
              <a:ext cx="19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a:solidFill>
                    <a:srgbClr val="CC0099"/>
                  </a:solidFill>
                </a:rPr>
                <a:t>3</a:t>
              </a:r>
              <a:r>
                <a:rPr lang="en-US" altLang="en-US" sz="1200">
                  <a:solidFill>
                    <a:srgbClr val="CC0099"/>
                  </a:solidFill>
                  <a:cs typeface="Arial" panose="020B0604020202020204" pitchFamily="34" charset="0"/>
                </a:rPr>
                <a:t>’</a:t>
              </a:r>
              <a:endParaRPr lang="el-GR" altLang="en-US" sz="1200">
                <a:solidFill>
                  <a:srgbClr val="CC0099"/>
                </a:solidFill>
                <a:cs typeface="Arial" panose="020B0604020202020204" pitchFamily="34" charset="0"/>
              </a:endParaRPr>
            </a:p>
          </p:txBody>
        </p:sp>
        <p:sp>
          <p:nvSpPr>
            <p:cNvPr id="18454" name="Line 16">
              <a:extLst>
                <a:ext uri="{FF2B5EF4-FFF2-40B4-BE49-F238E27FC236}">
                  <a16:creationId xmlns:a16="http://schemas.microsoft.com/office/drawing/2014/main" id="{D40027C0-6914-4166-9105-484097DAA1EC}"/>
                </a:ext>
              </a:extLst>
            </p:cNvPr>
            <p:cNvSpPr>
              <a:spLocks noChangeShapeType="1"/>
            </p:cNvSpPr>
            <p:nvPr/>
          </p:nvSpPr>
          <p:spPr bwMode="auto">
            <a:xfrm>
              <a:off x="3702" y="1266"/>
              <a:ext cx="0" cy="252"/>
            </a:xfrm>
            <a:prstGeom prst="line">
              <a:avLst/>
            </a:prstGeom>
            <a:noFill/>
            <a:ln w="19050">
              <a:solidFill>
                <a:schemeClr val="tx1"/>
              </a:solidFill>
              <a:round/>
              <a:headEnd/>
              <a:tailEnd type="stealth" w="lg" len="med"/>
            </a:ln>
            <a:extLst>
              <a:ext uri="{909E8E84-426E-40DD-AFC4-6F175D3DCCD1}">
                <a14:hiddenFill xmlns:a14="http://schemas.microsoft.com/office/drawing/2010/main">
                  <a:noFill/>
                </a14:hiddenFill>
              </a:ext>
            </a:extLst>
          </p:spPr>
          <p:txBody>
            <a:bodyPr/>
            <a:lstStyle/>
            <a:p>
              <a:endParaRPr lang="en-US"/>
            </a:p>
          </p:txBody>
        </p:sp>
      </p:grpSp>
      <p:sp>
        <p:nvSpPr>
          <p:cNvPr id="18440" name="Text Box 18">
            <a:extLst>
              <a:ext uri="{FF2B5EF4-FFF2-40B4-BE49-F238E27FC236}">
                <a16:creationId xmlns:a16="http://schemas.microsoft.com/office/drawing/2014/main" id="{C23E5975-A6F5-4B93-B616-9CF0A8FC268A}"/>
              </a:ext>
            </a:extLst>
          </p:cNvPr>
          <p:cNvSpPr txBox="1">
            <a:spLocks noChangeArrowheads="1"/>
          </p:cNvSpPr>
          <p:nvPr/>
        </p:nvSpPr>
        <p:spPr bwMode="auto">
          <a:xfrm>
            <a:off x="6851650" y="1970088"/>
            <a:ext cx="317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a:t>
            </a:r>
          </a:p>
        </p:txBody>
      </p:sp>
      <p:sp>
        <p:nvSpPr>
          <p:cNvPr id="18441" name="Text Box 19">
            <a:extLst>
              <a:ext uri="{FF2B5EF4-FFF2-40B4-BE49-F238E27FC236}">
                <a16:creationId xmlns:a16="http://schemas.microsoft.com/office/drawing/2014/main" id="{BA99B75A-E7D8-48BF-90B5-E63B2EE3D385}"/>
              </a:ext>
            </a:extLst>
          </p:cNvPr>
          <p:cNvSpPr txBox="1">
            <a:spLocks noChangeArrowheads="1"/>
          </p:cNvSpPr>
          <p:nvPr/>
        </p:nvSpPr>
        <p:spPr bwMode="auto">
          <a:xfrm>
            <a:off x="7537450" y="3281363"/>
            <a:ext cx="1185863"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b="0"/>
              <a:t>Ribonucleotide</a:t>
            </a:r>
          </a:p>
        </p:txBody>
      </p:sp>
      <p:grpSp>
        <p:nvGrpSpPr>
          <p:cNvPr id="18442" name="Group 20">
            <a:extLst>
              <a:ext uri="{FF2B5EF4-FFF2-40B4-BE49-F238E27FC236}">
                <a16:creationId xmlns:a16="http://schemas.microsoft.com/office/drawing/2014/main" id="{7A6FF3D1-F60E-443F-8063-F9186E37B170}"/>
              </a:ext>
            </a:extLst>
          </p:cNvPr>
          <p:cNvGrpSpPr>
            <a:grpSpLocks/>
          </p:cNvGrpSpPr>
          <p:nvPr/>
        </p:nvGrpSpPr>
        <p:grpSpPr bwMode="auto">
          <a:xfrm>
            <a:off x="5995988" y="3316288"/>
            <a:ext cx="1219200" cy="419100"/>
            <a:chOff x="3384" y="384"/>
            <a:chExt cx="768" cy="336"/>
          </a:xfrm>
        </p:grpSpPr>
        <p:sp>
          <p:nvSpPr>
            <p:cNvPr id="18450" name="Rectangle 21">
              <a:extLst>
                <a:ext uri="{FF2B5EF4-FFF2-40B4-BE49-F238E27FC236}">
                  <a16:creationId xmlns:a16="http://schemas.microsoft.com/office/drawing/2014/main" id="{CFE8C748-B80C-46F7-A898-DC61E517DFF4}"/>
                </a:ext>
              </a:extLst>
            </p:cNvPr>
            <p:cNvSpPr>
              <a:spLocks noChangeArrowheads="1"/>
            </p:cNvSpPr>
            <p:nvPr/>
          </p:nvSpPr>
          <p:spPr bwMode="auto">
            <a:xfrm>
              <a:off x="3384" y="534"/>
              <a:ext cx="768"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
          <p:nvSpPr>
            <p:cNvPr id="18451" name="Freeform 22">
              <a:extLst>
                <a:ext uri="{FF2B5EF4-FFF2-40B4-BE49-F238E27FC236}">
                  <a16:creationId xmlns:a16="http://schemas.microsoft.com/office/drawing/2014/main" id="{CCA470DE-7F30-4E04-AF40-353F21175AD3}"/>
                </a:ext>
              </a:extLst>
            </p:cNvPr>
            <p:cNvSpPr>
              <a:spLocks/>
            </p:cNvSpPr>
            <p:nvPr/>
          </p:nvSpPr>
          <p:spPr bwMode="auto">
            <a:xfrm>
              <a:off x="3835" y="384"/>
              <a:ext cx="56" cy="336"/>
            </a:xfrm>
            <a:custGeom>
              <a:avLst/>
              <a:gdLst>
                <a:gd name="T0" fmla="*/ 41 w 56"/>
                <a:gd name="T1" fmla="*/ 0 h 336"/>
                <a:gd name="T2" fmla="*/ 5 w 56"/>
                <a:gd name="T3" fmla="*/ 72 h 336"/>
                <a:gd name="T4" fmla="*/ 11 w 56"/>
                <a:gd name="T5" fmla="*/ 132 h 336"/>
                <a:gd name="T6" fmla="*/ 41 w 56"/>
                <a:gd name="T7" fmla="*/ 192 h 336"/>
                <a:gd name="T8" fmla="*/ 53 w 56"/>
                <a:gd name="T9" fmla="*/ 258 h 336"/>
                <a:gd name="T10" fmla="*/ 23 w 56"/>
                <a:gd name="T11" fmla="*/ 300 h 336"/>
                <a:gd name="T12" fmla="*/ 23 w 56"/>
                <a:gd name="T13" fmla="*/ 336 h 336"/>
                <a:gd name="T14" fmla="*/ 0 60000 65536"/>
                <a:gd name="T15" fmla="*/ 0 60000 65536"/>
                <a:gd name="T16" fmla="*/ 0 60000 65536"/>
                <a:gd name="T17" fmla="*/ 0 60000 65536"/>
                <a:gd name="T18" fmla="*/ 0 60000 65536"/>
                <a:gd name="T19" fmla="*/ 0 60000 65536"/>
                <a:gd name="T20" fmla="*/ 0 60000 65536"/>
                <a:gd name="T21" fmla="*/ 0 w 56"/>
                <a:gd name="T22" fmla="*/ 0 h 336"/>
                <a:gd name="T23" fmla="*/ 56 w 56"/>
                <a:gd name="T24" fmla="*/ 336 h 3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 h="336">
                  <a:moveTo>
                    <a:pt x="41" y="0"/>
                  </a:moveTo>
                  <a:cubicBezTo>
                    <a:pt x="25" y="25"/>
                    <a:pt x="10" y="50"/>
                    <a:pt x="5" y="72"/>
                  </a:cubicBezTo>
                  <a:cubicBezTo>
                    <a:pt x="0" y="94"/>
                    <a:pt x="5" y="112"/>
                    <a:pt x="11" y="132"/>
                  </a:cubicBezTo>
                  <a:cubicBezTo>
                    <a:pt x="17" y="152"/>
                    <a:pt x="34" y="171"/>
                    <a:pt x="41" y="192"/>
                  </a:cubicBezTo>
                  <a:cubicBezTo>
                    <a:pt x="48" y="213"/>
                    <a:pt x="56" y="240"/>
                    <a:pt x="53" y="258"/>
                  </a:cubicBezTo>
                  <a:cubicBezTo>
                    <a:pt x="50" y="276"/>
                    <a:pt x="28" y="287"/>
                    <a:pt x="23" y="300"/>
                  </a:cubicBezTo>
                  <a:cubicBezTo>
                    <a:pt x="18" y="313"/>
                    <a:pt x="23" y="330"/>
                    <a:pt x="23" y="336"/>
                  </a:cubicBezTo>
                </a:path>
              </a:pathLst>
            </a:custGeom>
            <a:noFill/>
            <a:ln w="25400">
              <a:solidFill>
                <a:srgbClr val="CC0099"/>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8443" name="Line 23">
            <a:extLst>
              <a:ext uri="{FF2B5EF4-FFF2-40B4-BE49-F238E27FC236}">
                <a16:creationId xmlns:a16="http://schemas.microsoft.com/office/drawing/2014/main" id="{A93EA771-6C72-4426-814E-9BD1F50572E7}"/>
              </a:ext>
            </a:extLst>
          </p:cNvPr>
          <p:cNvSpPr>
            <a:spLocks noChangeShapeType="1"/>
          </p:cNvSpPr>
          <p:nvPr/>
        </p:nvSpPr>
        <p:spPr bwMode="auto">
          <a:xfrm>
            <a:off x="7035800" y="2921000"/>
            <a:ext cx="0" cy="36830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57370" name="Freeform 26">
            <a:extLst>
              <a:ext uri="{FF2B5EF4-FFF2-40B4-BE49-F238E27FC236}">
                <a16:creationId xmlns:a16="http://schemas.microsoft.com/office/drawing/2014/main" id="{F9D38255-9D71-4966-8263-FE4BA9406A3A}"/>
              </a:ext>
            </a:extLst>
          </p:cNvPr>
          <p:cNvSpPr>
            <a:spLocks/>
          </p:cNvSpPr>
          <p:nvPr/>
        </p:nvSpPr>
        <p:spPr bwMode="auto">
          <a:xfrm>
            <a:off x="6208713" y="2017713"/>
            <a:ext cx="1477962" cy="1017587"/>
          </a:xfrm>
          <a:custGeom>
            <a:avLst/>
            <a:gdLst>
              <a:gd name="T0" fmla="*/ 2147483646 w 931"/>
              <a:gd name="T1" fmla="*/ 2147483646 h 641"/>
              <a:gd name="T2" fmla="*/ 2147483646 w 931"/>
              <a:gd name="T3" fmla="*/ 2147483646 h 641"/>
              <a:gd name="T4" fmla="*/ 2147483646 w 931"/>
              <a:gd name="T5" fmla="*/ 2147483646 h 641"/>
              <a:gd name="T6" fmla="*/ 2147483646 w 931"/>
              <a:gd name="T7" fmla="*/ 2147483646 h 641"/>
              <a:gd name="T8" fmla="*/ 2147483646 w 931"/>
              <a:gd name="T9" fmla="*/ 2147483646 h 641"/>
              <a:gd name="T10" fmla="*/ 2147483646 w 931"/>
              <a:gd name="T11" fmla="*/ 2147483646 h 641"/>
              <a:gd name="T12" fmla="*/ 2147483646 w 931"/>
              <a:gd name="T13" fmla="*/ 2147483646 h 641"/>
              <a:gd name="T14" fmla="*/ 2147483646 w 931"/>
              <a:gd name="T15" fmla="*/ 2147483646 h 641"/>
              <a:gd name="T16" fmla="*/ 2147483646 w 931"/>
              <a:gd name="T17" fmla="*/ 2147483646 h 641"/>
              <a:gd name="T18" fmla="*/ 2147483646 w 931"/>
              <a:gd name="T19" fmla="*/ 2147483646 h 641"/>
              <a:gd name="T20" fmla="*/ 2147483646 w 931"/>
              <a:gd name="T21" fmla="*/ 2147483646 h 641"/>
              <a:gd name="T22" fmla="*/ 2147483646 w 931"/>
              <a:gd name="T23" fmla="*/ 2147483646 h 641"/>
              <a:gd name="T24" fmla="*/ 2147483646 w 931"/>
              <a:gd name="T25" fmla="*/ 2147483646 h 641"/>
              <a:gd name="T26" fmla="*/ 2147483646 w 931"/>
              <a:gd name="T27" fmla="*/ 2147483646 h 641"/>
              <a:gd name="T28" fmla="*/ 2147483646 w 931"/>
              <a:gd name="T29" fmla="*/ 2147483646 h 641"/>
              <a:gd name="T30" fmla="*/ 2147483646 w 931"/>
              <a:gd name="T31" fmla="*/ 2147483646 h 641"/>
              <a:gd name="T32" fmla="*/ 2147483646 w 931"/>
              <a:gd name="T33" fmla="*/ 2147483646 h 641"/>
              <a:gd name="T34" fmla="*/ 2147483646 w 931"/>
              <a:gd name="T35" fmla="*/ 2147483646 h 641"/>
              <a:gd name="T36" fmla="*/ 2147483646 w 931"/>
              <a:gd name="T37" fmla="*/ 2147483646 h 641"/>
              <a:gd name="T38" fmla="*/ 2147483646 w 931"/>
              <a:gd name="T39" fmla="*/ 2147483646 h 641"/>
              <a:gd name="T40" fmla="*/ 2147483646 w 931"/>
              <a:gd name="T41" fmla="*/ 2147483646 h 641"/>
              <a:gd name="T42" fmla="*/ 2147483646 w 931"/>
              <a:gd name="T43" fmla="*/ 2147483646 h 641"/>
              <a:gd name="T44" fmla="*/ 2147483646 w 931"/>
              <a:gd name="T45" fmla="*/ 2147483646 h 641"/>
              <a:gd name="T46" fmla="*/ 2147483646 w 931"/>
              <a:gd name="T47" fmla="*/ 2147483646 h 641"/>
              <a:gd name="T48" fmla="*/ 2147483646 w 931"/>
              <a:gd name="T49" fmla="*/ 2147483646 h 641"/>
              <a:gd name="T50" fmla="*/ 2147483646 w 931"/>
              <a:gd name="T51" fmla="*/ 2147483646 h 641"/>
              <a:gd name="T52" fmla="*/ 2147483646 w 931"/>
              <a:gd name="T53" fmla="*/ 2147483646 h 641"/>
              <a:gd name="T54" fmla="*/ 2147483646 w 931"/>
              <a:gd name="T55" fmla="*/ 2147483646 h 641"/>
              <a:gd name="T56" fmla="*/ 2147483646 w 931"/>
              <a:gd name="T57" fmla="*/ 2147483646 h 641"/>
              <a:gd name="T58" fmla="*/ 2147483646 w 931"/>
              <a:gd name="T59" fmla="*/ 2147483646 h 641"/>
              <a:gd name="T60" fmla="*/ 2147483646 w 931"/>
              <a:gd name="T61" fmla="*/ 2147483646 h 641"/>
              <a:gd name="T62" fmla="*/ 2147483646 w 931"/>
              <a:gd name="T63" fmla="*/ 2147483646 h 641"/>
              <a:gd name="T64" fmla="*/ 2147483646 w 931"/>
              <a:gd name="T65" fmla="*/ 2147483646 h 641"/>
              <a:gd name="T66" fmla="*/ 2147483646 w 931"/>
              <a:gd name="T67" fmla="*/ 2147483646 h 641"/>
              <a:gd name="T68" fmla="*/ 2147483646 w 931"/>
              <a:gd name="T69" fmla="*/ 2147483646 h 641"/>
              <a:gd name="T70" fmla="*/ 2147483646 w 931"/>
              <a:gd name="T71" fmla="*/ 2147483646 h 641"/>
              <a:gd name="T72" fmla="*/ 2147483646 w 931"/>
              <a:gd name="T73" fmla="*/ 2147483646 h 641"/>
              <a:gd name="T74" fmla="*/ 2147483646 w 931"/>
              <a:gd name="T75" fmla="*/ 2147483646 h 641"/>
              <a:gd name="T76" fmla="*/ 2147483646 w 931"/>
              <a:gd name="T77" fmla="*/ 2147483646 h 641"/>
              <a:gd name="T78" fmla="*/ 2147483646 w 931"/>
              <a:gd name="T79" fmla="*/ 2147483646 h 641"/>
              <a:gd name="T80" fmla="*/ 2147483646 w 931"/>
              <a:gd name="T81" fmla="*/ 2147483646 h 641"/>
              <a:gd name="T82" fmla="*/ 2147483646 w 931"/>
              <a:gd name="T83" fmla="*/ 2147483646 h 641"/>
              <a:gd name="T84" fmla="*/ 2147483646 w 931"/>
              <a:gd name="T85" fmla="*/ 2147483646 h 641"/>
              <a:gd name="T86" fmla="*/ 2147483646 w 931"/>
              <a:gd name="T87" fmla="*/ 2147483646 h 641"/>
              <a:gd name="T88" fmla="*/ 2147483646 w 931"/>
              <a:gd name="T89" fmla="*/ 2147483646 h 641"/>
              <a:gd name="T90" fmla="*/ 2147483646 w 931"/>
              <a:gd name="T91" fmla="*/ 2147483646 h 641"/>
              <a:gd name="T92" fmla="*/ 2147483646 w 931"/>
              <a:gd name="T93" fmla="*/ 2147483646 h 641"/>
              <a:gd name="T94" fmla="*/ 2147483646 w 931"/>
              <a:gd name="T95" fmla="*/ 2147483646 h 641"/>
              <a:gd name="T96" fmla="*/ 2147483646 w 931"/>
              <a:gd name="T97" fmla="*/ 2147483646 h 641"/>
              <a:gd name="T98" fmla="*/ 2147483646 w 931"/>
              <a:gd name="T99" fmla="*/ 2147483646 h 641"/>
              <a:gd name="T100" fmla="*/ 2147483646 w 931"/>
              <a:gd name="T101" fmla="*/ 2147483646 h 641"/>
              <a:gd name="T102" fmla="*/ 2147483646 w 931"/>
              <a:gd name="T103" fmla="*/ 2147483646 h 64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31"/>
              <a:gd name="T157" fmla="*/ 0 h 641"/>
              <a:gd name="T158" fmla="*/ 931 w 931"/>
              <a:gd name="T159" fmla="*/ 641 h 64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31" h="641">
                <a:moveTo>
                  <a:pt x="139" y="421"/>
                </a:moveTo>
                <a:cubicBezTo>
                  <a:pt x="91" y="405"/>
                  <a:pt x="102" y="375"/>
                  <a:pt x="61" y="361"/>
                </a:cubicBezTo>
                <a:cubicBezTo>
                  <a:pt x="36" y="369"/>
                  <a:pt x="39" y="382"/>
                  <a:pt x="25" y="403"/>
                </a:cubicBezTo>
                <a:cubicBezTo>
                  <a:pt x="32" y="546"/>
                  <a:pt x="0" y="530"/>
                  <a:pt x="109" y="541"/>
                </a:cubicBezTo>
                <a:cubicBezTo>
                  <a:pt x="111" y="547"/>
                  <a:pt x="110" y="555"/>
                  <a:pt x="115" y="559"/>
                </a:cubicBezTo>
                <a:cubicBezTo>
                  <a:pt x="125" y="566"/>
                  <a:pt x="151" y="571"/>
                  <a:pt x="151" y="571"/>
                </a:cubicBezTo>
                <a:cubicBezTo>
                  <a:pt x="162" y="605"/>
                  <a:pt x="160" y="619"/>
                  <a:pt x="187" y="637"/>
                </a:cubicBezTo>
                <a:cubicBezTo>
                  <a:pt x="389" y="630"/>
                  <a:pt x="326" y="641"/>
                  <a:pt x="445" y="601"/>
                </a:cubicBezTo>
                <a:cubicBezTo>
                  <a:pt x="465" y="571"/>
                  <a:pt x="451" y="587"/>
                  <a:pt x="493" y="559"/>
                </a:cubicBezTo>
                <a:cubicBezTo>
                  <a:pt x="499" y="555"/>
                  <a:pt x="511" y="547"/>
                  <a:pt x="511" y="547"/>
                </a:cubicBezTo>
                <a:cubicBezTo>
                  <a:pt x="519" y="523"/>
                  <a:pt x="523" y="513"/>
                  <a:pt x="547" y="505"/>
                </a:cubicBezTo>
                <a:cubicBezTo>
                  <a:pt x="551" y="499"/>
                  <a:pt x="553" y="492"/>
                  <a:pt x="559" y="487"/>
                </a:cubicBezTo>
                <a:cubicBezTo>
                  <a:pt x="564" y="483"/>
                  <a:pt x="573" y="485"/>
                  <a:pt x="577" y="481"/>
                </a:cubicBezTo>
                <a:cubicBezTo>
                  <a:pt x="581" y="477"/>
                  <a:pt x="579" y="468"/>
                  <a:pt x="583" y="463"/>
                </a:cubicBezTo>
                <a:cubicBezTo>
                  <a:pt x="588" y="457"/>
                  <a:pt x="595" y="455"/>
                  <a:pt x="601" y="451"/>
                </a:cubicBezTo>
                <a:cubicBezTo>
                  <a:pt x="621" y="421"/>
                  <a:pt x="607" y="437"/>
                  <a:pt x="649" y="409"/>
                </a:cubicBezTo>
                <a:cubicBezTo>
                  <a:pt x="655" y="405"/>
                  <a:pt x="667" y="397"/>
                  <a:pt x="667" y="397"/>
                </a:cubicBezTo>
                <a:cubicBezTo>
                  <a:pt x="676" y="384"/>
                  <a:pt x="688" y="374"/>
                  <a:pt x="697" y="361"/>
                </a:cubicBezTo>
                <a:cubicBezTo>
                  <a:pt x="711" y="340"/>
                  <a:pt x="709" y="329"/>
                  <a:pt x="733" y="313"/>
                </a:cubicBezTo>
                <a:cubicBezTo>
                  <a:pt x="752" y="285"/>
                  <a:pt x="760" y="265"/>
                  <a:pt x="787" y="247"/>
                </a:cubicBezTo>
                <a:cubicBezTo>
                  <a:pt x="791" y="241"/>
                  <a:pt x="794" y="234"/>
                  <a:pt x="799" y="229"/>
                </a:cubicBezTo>
                <a:cubicBezTo>
                  <a:pt x="804" y="224"/>
                  <a:pt x="812" y="223"/>
                  <a:pt x="817" y="217"/>
                </a:cubicBezTo>
                <a:cubicBezTo>
                  <a:pt x="821" y="212"/>
                  <a:pt x="819" y="203"/>
                  <a:pt x="823" y="199"/>
                </a:cubicBezTo>
                <a:cubicBezTo>
                  <a:pt x="845" y="177"/>
                  <a:pt x="871" y="173"/>
                  <a:pt x="895" y="157"/>
                </a:cubicBezTo>
                <a:cubicBezTo>
                  <a:pt x="908" y="117"/>
                  <a:pt x="922" y="94"/>
                  <a:pt x="931" y="49"/>
                </a:cubicBezTo>
                <a:cubicBezTo>
                  <a:pt x="919" y="0"/>
                  <a:pt x="883" y="17"/>
                  <a:pt x="847" y="37"/>
                </a:cubicBezTo>
                <a:cubicBezTo>
                  <a:pt x="834" y="44"/>
                  <a:pt x="811" y="61"/>
                  <a:pt x="811" y="61"/>
                </a:cubicBezTo>
                <a:cubicBezTo>
                  <a:pt x="783" y="103"/>
                  <a:pt x="799" y="89"/>
                  <a:pt x="769" y="109"/>
                </a:cubicBezTo>
                <a:cubicBezTo>
                  <a:pt x="761" y="132"/>
                  <a:pt x="738" y="155"/>
                  <a:pt x="715" y="163"/>
                </a:cubicBezTo>
                <a:cubicBezTo>
                  <a:pt x="699" y="211"/>
                  <a:pt x="723" y="155"/>
                  <a:pt x="691" y="187"/>
                </a:cubicBezTo>
                <a:cubicBezTo>
                  <a:pt x="687" y="191"/>
                  <a:pt x="689" y="200"/>
                  <a:pt x="685" y="205"/>
                </a:cubicBezTo>
                <a:cubicBezTo>
                  <a:pt x="674" y="219"/>
                  <a:pt x="646" y="225"/>
                  <a:pt x="631" y="235"/>
                </a:cubicBezTo>
                <a:cubicBezTo>
                  <a:pt x="629" y="241"/>
                  <a:pt x="631" y="253"/>
                  <a:pt x="625" y="253"/>
                </a:cubicBezTo>
                <a:cubicBezTo>
                  <a:pt x="619" y="253"/>
                  <a:pt x="616" y="241"/>
                  <a:pt x="619" y="235"/>
                </a:cubicBezTo>
                <a:cubicBezTo>
                  <a:pt x="621" y="230"/>
                  <a:pt x="665" y="224"/>
                  <a:pt x="673" y="223"/>
                </a:cubicBezTo>
                <a:cubicBezTo>
                  <a:pt x="702" y="204"/>
                  <a:pt x="698" y="209"/>
                  <a:pt x="655" y="223"/>
                </a:cubicBezTo>
                <a:cubicBezTo>
                  <a:pt x="649" y="225"/>
                  <a:pt x="642" y="225"/>
                  <a:pt x="637" y="229"/>
                </a:cubicBezTo>
                <a:cubicBezTo>
                  <a:pt x="631" y="233"/>
                  <a:pt x="625" y="237"/>
                  <a:pt x="619" y="241"/>
                </a:cubicBezTo>
                <a:cubicBezTo>
                  <a:pt x="615" y="254"/>
                  <a:pt x="605" y="264"/>
                  <a:pt x="601" y="277"/>
                </a:cubicBezTo>
                <a:cubicBezTo>
                  <a:pt x="595" y="296"/>
                  <a:pt x="604" y="324"/>
                  <a:pt x="589" y="337"/>
                </a:cubicBezTo>
                <a:cubicBezTo>
                  <a:pt x="579" y="345"/>
                  <a:pt x="553" y="349"/>
                  <a:pt x="553" y="349"/>
                </a:cubicBezTo>
                <a:cubicBezTo>
                  <a:pt x="535" y="375"/>
                  <a:pt x="510" y="378"/>
                  <a:pt x="481" y="385"/>
                </a:cubicBezTo>
                <a:cubicBezTo>
                  <a:pt x="469" y="393"/>
                  <a:pt x="457" y="401"/>
                  <a:pt x="445" y="409"/>
                </a:cubicBezTo>
                <a:cubicBezTo>
                  <a:pt x="439" y="413"/>
                  <a:pt x="427" y="421"/>
                  <a:pt x="427" y="421"/>
                </a:cubicBezTo>
                <a:cubicBezTo>
                  <a:pt x="410" y="471"/>
                  <a:pt x="422" y="446"/>
                  <a:pt x="391" y="493"/>
                </a:cubicBezTo>
                <a:cubicBezTo>
                  <a:pt x="384" y="504"/>
                  <a:pt x="355" y="505"/>
                  <a:pt x="355" y="505"/>
                </a:cubicBezTo>
                <a:cubicBezTo>
                  <a:pt x="323" y="503"/>
                  <a:pt x="291" y="503"/>
                  <a:pt x="259" y="499"/>
                </a:cubicBezTo>
                <a:cubicBezTo>
                  <a:pt x="246" y="497"/>
                  <a:pt x="235" y="491"/>
                  <a:pt x="223" y="487"/>
                </a:cubicBezTo>
                <a:cubicBezTo>
                  <a:pt x="209" y="482"/>
                  <a:pt x="187" y="463"/>
                  <a:pt x="187" y="463"/>
                </a:cubicBezTo>
                <a:cubicBezTo>
                  <a:pt x="167" y="433"/>
                  <a:pt x="181" y="449"/>
                  <a:pt x="139" y="421"/>
                </a:cubicBezTo>
                <a:cubicBezTo>
                  <a:pt x="134" y="417"/>
                  <a:pt x="121" y="415"/>
                  <a:pt x="121" y="415"/>
                </a:cubicBezTo>
                <a:cubicBezTo>
                  <a:pt x="121" y="415"/>
                  <a:pt x="133" y="419"/>
                  <a:pt x="139" y="42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5" name="Freeform 27">
            <a:extLst>
              <a:ext uri="{FF2B5EF4-FFF2-40B4-BE49-F238E27FC236}">
                <a16:creationId xmlns:a16="http://schemas.microsoft.com/office/drawing/2014/main" id="{89F50598-73D3-4DD2-8ABB-6C23B8289E29}"/>
              </a:ext>
            </a:extLst>
          </p:cNvPr>
          <p:cNvSpPr>
            <a:spLocks/>
          </p:cNvSpPr>
          <p:nvPr/>
        </p:nvSpPr>
        <p:spPr bwMode="auto">
          <a:xfrm>
            <a:off x="7739063" y="1758950"/>
            <a:ext cx="195262" cy="219075"/>
          </a:xfrm>
          <a:custGeom>
            <a:avLst/>
            <a:gdLst>
              <a:gd name="T0" fmla="*/ 2147483646 w 123"/>
              <a:gd name="T1" fmla="*/ 2147483646 h 138"/>
              <a:gd name="T2" fmla="*/ 2147483646 w 123"/>
              <a:gd name="T3" fmla="*/ 2147483646 h 138"/>
              <a:gd name="T4" fmla="*/ 2147483646 w 123"/>
              <a:gd name="T5" fmla="*/ 2147483646 h 138"/>
              <a:gd name="T6" fmla="*/ 2147483646 w 123"/>
              <a:gd name="T7" fmla="*/ 2147483646 h 138"/>
              <a:gd name="T8" fmla="*/ 2147483646 w 123"/>
              <a:gd name="T9" fmla="*/ 2147483646 h 138"/>
              <a:gd name="T10" fmla="*/ 2147483646 w 123"/>
              <a:gd name="T11" fmla="*/ 2147483646 h 138"/>
              <a:gd name="T12" fmla="*/ 2147483646 w 123"/>
              <a:gd name="T13" fmla="*/ 2147483646 h 138"/>
              <a:gd name="T14" fmla="*/ 2147483646 w 123"/>
              <a:gd name="T15" fmla="*/ 2147483646 h 138"/>
              <a:gd name="T16" fmla="*/ 2147483646 w 123"/>
              <a:gd name="T17" fmla="*/ 2147483646 h 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3"/>
              <a:gd name="T28" fmla="*/ 0 h 138"/>
              <a:gd name="T29" fmla="*/ 123 w 123"/>
              <a:gd name="T30" fmla="*/ 138 h 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3" h="138">
                <a:moveTo>
                  <a:pt x="87" y="2"/>
                </a:moveTo>
                <a:cubicBezTo>
                  <a:pt x="76" y="3"/>
                  <a:pt x="62" y="0"/>
                  <a:pt x="54" y="8"/>
                </a:cubicBezTo>
                <a:cubicBezTo>
                  <a:pt x="43" y="19"/>
                  <a:pt x="39" y="42"/>
                  <a:pt x="24" y="47"/>
                </a:cubicBezTo>
                <a:cubicBezTo>
                  <a:pt x="18" y="64"/>
                  <a:pt x="0" y="92"/>
                  <a:pt x="27" y="101"/>
                </a:cubicBezTo>
                <a:cubicBezTo>
                  <a:pt x="36" y="115"/>
                  <a:pt x="28" y="131"/>
                  <a:pt x="45" y="137"/>
                </a:cubicBezTo>
                <a:cubicBezTo>
                  <a:pt x="73" y="133"/>
                  <a:pt x="60" y="138"/>
                  <a:pt x="84" y="122"/>
                </a:cubicBezTo>
                <a:cubicBezTo>
                  <a:pt x="90" y="118"/>
                  <a:pt x="102" y="110"/>
                  <a:pt x="102" y="110"/>
                </a:cubicBezTo>
                <a:cubicBezTo>
                  <a:pt x="113" y="93"/>
                  <a:pt x="118" y="95"/>
                  <a:pt x="123" y="74"/>
                </a:cubicBezTo>
                <a:cubicBezTo>
                  <a:pt x="121" y="52"/>
                  <a:pt x="122" y="2"/>
                  <a:pt x="87"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72" name="Freeform 28">
            <a:extLst>
              <a:ext uri="{FF2B5EF4-FFF2-40B4-BE49-F238E27FC236}">
                <a16:creationId xmlns:a16="http://schemas.microsoft.com/office/drawing/2014/main" id="{540423D0-DDCC-43D9-AD15-2617F006689C}"/>
              </a:ext>
            </a:extLst>
          </p:cNvPr>
          <p:cNvSpPr>
            <a:spLocks/>
          </p:cNvSpPr>
          <p:nvPr/>
        </p:nvSpPr>
        <p:spPr bwMode="auto">
          <a:xfrm>
            <a:off x="8054975" y="781050"/>
            <a:ext cx="939800" cy="1106488"/>
          </a:xfrm>
          <a:custGeom>
            <a:avLst/>
            <a:gdLst>
              <a:gd name="T0" fmla="*/ 2147483646 w 592"/>
              <a:gd name="T1" fmla="*/ 0 h 697"/>
              <a:gd name="T2" fmla="*/ 2147483646 w 592"/>
              <a:gd name="T3" fmla="*/ 2147483646 h 697"/>
              <a:gd name="T4" fmla="*/ 2147483646 w 592"/>
              <a:gd name="T5" fmla="*/ 2147483646 h 697"/>
              <a:gd name="T6" fmla="*/ 2147483646 w 592"/>
              <a:gd name="T7" fmla="*/ 2147483646 h 697"/>
              <a:gd name="T8" fmla="*/ 2147483646 w 592"/>
              <a:gd name="T9" fmla="*/ 2147483646 h 697"/>
              <a:gd name="T10" fmla="*/ 2147483646 w 592"/>
              <a:gd name="T11" fmla="*/ 2147483646 h 697"/>
              <a:gd name="T12" fmla="*/ 2147483646 w 592"/>
              <a:gd name="T13" fmla="*/ 2147483646 h 697"/>
              <a:gd name="T14" fmla="*/ 2147483646 w 592"/>
              <a:gd name="T15" fmla="*/ 2147483646 h 697"/>
              <a:gd name="T16" fmla="*/ 2147483646 w 592"/>
              <a:gd name="T17" fmla="*/ 2147483646 h 697"/>
              <a:gd name="T18" fmla="*/ 2147483646 w 592"/>
              <a:gd name="T19" fmla="*/ 2147483646 h 697"/>
              <a:gd name="T20" fmla="*/ 2147483646 w 592"/>
              <a:gd name="T21" fmla="*/ 2147483646 h 697"/>
              <a:gd name="T22" fmla="*/ 2147483646 w 592"/>
              <a:gd name="T23" fmla="*/ 2147483646 h 697"/>
              <a:gd name="T24" fmla="*/ 2147483646 w 592"/>
              <a:gd name="T25" fmla="*/ 2147483646 h 697"/>
              <a:gd name="T26" fmla="*/ 2147483646 w 592"/>
              <a:gd name="T27" fmla="*/ 2147483646 h 697"/>
              <a:gd name="T28" fmla="*/ 2147483646 w 592"/>
              <a:gd name="T29" fmla="*/ 2147483646 h 697"/>
              <a:gd name="T30" fmla="*/ 2147483646 w 592"/>
              <a:gd name="T31" fmla="*/ 2147483646 h 697"/>
              <a:gd name="T32" fmla="*/ 2147483646 w 592"/>
              <a:gd name="T33" fmla="*/ 2147483646 h 697"/>
              <a:gd name="T34" fmla="*/ 2147483646 w 592"/>
              <a:gd name="T35" fmla="*/ 2147483646 h 697"/>
              <a:gd name="T36" fmla="*/ 2147483646 w 592"/>
              <a:gd name="T37" fmla="*/ 2147483646 h 697"/>
              <a:gd name="T38" fmla="*/ 2147483646 w 592"/>
              <a:gd name="T39" fmla="*/ 2147483646 h 697"/>
              <a:gd name="T40" fmla="*/ 2147483646 w 592"/>
              <a:gd name="T41" fmla="*/ 2147483646 h 697"/>
              <a:gd name="T42" fmla="*/ 2147483646 w 592"/>
              <a:gd name="T43" fmla="*/ 0 h 69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92"/>
              <a:gd name="T67" fmla="*/ 0 h 697"/>
              <a:gd name="T68" fmla="*/ 592 w 592"/>
              <a:gd name="T69" fmla="*/ 697 h 697"/>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92" h="697">
                <a:moveTo>
                  <a:pt x="56" y="0"/>
                </a:moveTo>
                <a:cubicBezTo>
                  <a:pt x="0" y="11"/>
                  <a:pt x="19" y="39"/>
                  <a:pt x="14" y="102"/>
                </a:cubicBezTo>
                <a:cubicBezTo>
                  <a:pt x="18" y="267"/>
                  <a:pt x="10" y="287"/>
                  <a:pt x="32" y="396"/>
                </a:cubicBezTo>
                <a:cubicBezTo>
                  <a:pt x="30" y="472"/>
                  <a:pt x="26" y="548"/>
                  <a:pt x="26" y="624"/>
                </a:cubicBezTo>
                <a:cubicBezTo>
                  <a:pt x="26" y="691"/>
                  <a:pt x="15" y="680"/>
                  <a:pt x="56" y="690"/>
                </a:cubicBezTo>
                <a:cubicBezTo>
                  <a:pt x="94" y="688"/>
                  <a:pt x="134" y="697"/>
                  <a:pt x="170" y="684"/>
                </a:cubicBezTo>
                <a:cubicBezTo>
                  <a:pt x="181" y="680"/>
                  <a:pt x="175" y="660"/>
                  <a:pt x="176" y="648"/>
                </a:cubicBezTo>
                <a:cubicBezTo>
                  <a:pt x="179" y="612"/>
                  <a:pt x="162" y="566"/>
                  <a:pt x="188" y="540"/>
                </a:cubicBezTo>
                <a:cubicBezTo>
                  <a:pt x="235" y="493"/>
                  <a:pt x="311" y="479"/>
                  <a:pt x="362" y="438"/>
                </a:cubicBezTo>
                <a:cubicBezTo>
                  <a:pt x="395" y="412"/>
                  <a:pt x="397" y="396"/>
                  <a:pt x="434" y="384"/>
                </a:cubicBezTo>
                <a:cubicBezTo>
                  <a:pt x="460" y="344"/>
                  <a:pt x="449" y="353"/>
                  <a:pt x="482" y="330"/>
                </a:cubicBezTo>
                <a:cubicBezTo>
                  <a:pt x="494" y="322"/>
                  <a:pt x="518" y="306"/>
                  <a:pt x="518" y="306"/>
                </a:cubicBezTo>
                <a:cubicBezTo>
                  <a:pt x="525" y="295"/>
                  <a:pt x="529" y="281"/>
                  <a:pt x="536" y="270"/>
                </a:cubicBezTo>
                <a:cubicBezTo>
                  <a:pt x="545" y="257"/>
                  <a:pt x="557" y="247"/>
                  <a:pt x="566" y="234"/>
                </a:cubicBezTo>
                <a:cubicBezTo>
                  <a:pt x="563" y="179"/>
                  <a:pt x="592" y="99"/>
                  <a:pt x="530" y="78"/>
                </a:cubicBezTo>
                <a:cubicBezTo>
                  <a:pt x="498" y="80"/>
                  <a:pt x="459" y="70"/>
                  <a:pt x="434" y="90"/>
                </a:cubicBezTo>
                <a:cubicBezTo>
                  <a:pt x="395" y="121"/>
                  <a:pt x="449" y="99"/>
                  <a:pt x="404" y="114"/>
                </a:cubicBezTo>
                <a:cubicBezTo>
                  <a:pt x="384" y="145"/>
                  <a:pt x="363" y="198"/>
                  <a:pt x="326" y="210"/>
                </a:cubicBezTo>
                <a:cubicBezTo>
                  <a:pt x="282" y="254"/>
                  <a:pt x="277" y="262"/>
                  <a:pt x="212" y="270"/>
                </a:cubicBezTo>
                <a:cubicBezTo>
                  <a:pt x="186" y="252"/>
                  <a:pt x="183" y="227"/>
                  <a:pt x="176" y="198"/>
                </a:cubicBezTo>
                <a:cubicBezTo>
                  <a:pt x="172" y="157"/>
                  <a:pt x="173" y="60"/>
                  <a:pt x="128" y="30"/>
                </a:cubicBezTo>
                <a:cubicBezTo>
                  <a:pt x="105" y="14"/>
                  <a:pt x="80" y="12"/>
                  <a:pt x="5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374" name="Freeform 30">
            <a:extLst>
              <a:ext uri="{FF2B5EF4-FFF2-40B4-BE49-F238E27FC236}">
                <a16:creationId xmlns:a16="http://schemas.microsoft.com/office/drawing/2014/main" id="{B6AEE6C2-9005-4632-998A-4A84D76DE62B}"/>
              </a:ext>
            </a:extLst>
          </p:cNvPr>
          <p:cNvSpPr>
            <a:spLocks/>
          </p:cNvSpPr>
          <p:nvPr/>
        </p:nvSpPr>
        <p:spPr bwMode="auto">
          <a:xfrm>
            <a:off x="6350000" y="2870200"/>
            <a:ext cx="1714500" cy="3990975"/>
          </a:xfrm>
          <a:custGeom>
            <a:avLst/>
            <a:gdLst>
              <a:gd name="T0" fmla="*/ 2147483646 w 1080"/>
              <a:gd name="T1" fmla="*/ 2147483646 h 2514"/>
              <a:gd name="T2" fmla="*/ 2147483646 w 1080"/>
              <a:gd name="T3" fmla="*/ 2147483646 h 2514"/>
              <a:gd name="T4" fmla="*/ 2147483646 w 1080"/>
              <a:gd name="T5" fmla="*/ 2147483646 h 2514"/>
              <a:gd name="T6" fmla="*/ 2147483646 w 1080"/>
              <a:gd name="T7" fmla="*/ 2147483646 h 2514"/>
              <a:gd name="T8" fmla="*/ 2147483646 w 1080"/>
              <a:gd name="T9" fmla="*/ 0 h 2514"/>
              <a:gd name="T10" fmla="*/ 2147483646 w 1080"/>
              <a:gd name="T11" fmla="*/ 2147483646 h 2514"/>
              <a:gd name="T12" fmla="*/ 2147483646 w 1080"/>
              <a:gd name="T13" fmla="*/ 2147483646 h 2514"/>
              <a:gd name="T14" fmla="*/ 2147483646 w 1080"/>
              <a:gd name="T15" fmla="*/ 2147483646 h 2514"/>
              <a:gd name="T16" fmla="*/ 2147483646 w 1080"/>
              <a:gd name="T17" fmla="*/ 2147483646 h 2514"/>
              <a:gd name="T18" fmla="*/ 2147483646 w 1080"/>
              <a:gd name="T19" fmla="*/ 2147483646 h 2514"/>
              <a:gd name="T20" fmla="*/ 2147483646 w 1080"/>
              <a:gd name="T21" fmla="*/ 2147483646 h 2514"/>
              <a:gd name="T22" fmla="*/ 2147483646 w 1080"/>
              <a:gd name="T23" fmla="*/ 2147483646 h 2514"/>
              <a:gd name="T24" fmla="*/ 2147483646 w 1080"/>
              <a:gd name="T25" fmla="*/ 2147483646 h 2514"/>
              <a:gd name="T26" fmla="*/ 2147483646 w 1080"/>
              <a:gd name="T27" fmla="*/ 2147483646 h 2514"/>
              <a:gd name="T28" fmla="*/ 2147483646 w 1080"/>
              <a:gd name="T29" fmla="*/ 2147483646 h 2514"/>
              <a:gd name="T30" fmla="*/ 2147483646 w 1080"/>
              <a:gd name="T31" fmla="*/ 2147483646 h 2514"/>
              <a:gd name="T32" fmla="*/ 2147483646 w 1080"/>
              <a:gd name="T33" fmla="*/ 2147483646 h 2514"/>
              <a:gd name="T34" fmla="*/ 2147483646 w 1080"/>
              <a:gd name="T35" fmla="*/ 2147483646 h 2514"/>
              <a:gd name="T36" fmla="*/ 0 w 1080"/>
              <a:gd name="T37" fmla="*/ 2147483646 h 2514"/>
              <a:gd name="T38" fmla="*/ 2147483646 w 1080"/>
              <a:gd name="T39" fmla="*/ 2147483646 h 2514"/>
              <a:gd name="T40" fmla="*/ 2147483646 w 1080"/>
              <a:gd name="T41" fmla="*/ 2147483646 h 2514"/>
              <a:gd name="T42" fmla="*/ 2147483646 w 1080"/>
              <a:gd name="T43" fmla="*/ 2147483646 h 2514"/>
              <a:gd name="T44" fmla="*/ 2147483646 w 1080"/>
              <a:gd name="T45" fmla="*/ 2147483646 h 2514"/>
              <a:gd name="T46" fmla="*/ 2147483646 w 1080"/>
              <a:gd name="T47" fmla="*/ 2147483646 h 2514"/>
              <a:gd name="T48" fmla="*/ 2147483646 w 1080"/>
              <a:gd name="T49" fmla="*/ 2147483646 h 2514"/>
              <a:gd name="T50" fmla="*/ 2147483646 w 1080"/>
              <a:gd name="T51" fmla="*/ 2147483646 h 2514"/>
              <a:gd name="T52" fmla="*/ 2147483646 w 1080"/>
              <a:gd name="T53" fmla="*/ 2147483646 h 2514"/>
              <a:gd name="T54" fmla="*/ 2147483646 w 1080"/>
              <a:gd name="T55" fmla="*/ 2147483646 h 2514"/>
              <a:gd name="T56" fmla="*/ 2147483646 w 1080"/>
              <a:gd name="T57" fmla="*/ 2147483646 h 2514"/>
              <a:gd name="T58" fmla="*/ 2147483646 w 1080"/>
              <a:gd name="T59" fmla="*/ 2147483646 h 2514"/>
              <a:gd name="T60" fmla="*/ 2147483646 w 1080"/>
              <a:gd name="T61" fmla="*/ 2147483646 h 2514"/>
              <a:gd name="T62" fmla="*/ 2147483646 w 1080"/>
              <a:gd name="T63" fmla="*/ 2147483646 h 2514"/>
              <a:gd name="T64" fmla="*/ 2147483646 w 1080"/>
              <a:gd name="T65" fmla="*/ 2147483646 h 2514"/>
              <a:gd name="T66" fmla="*/ 2147483646 w 1080"/>
              <a:gd name="T67" fmla="*/ 2147483646 h 2514"/>
              <a:gd name="T68" fmla="*/ 2147483646 w 1080"/>
              <a:gd name="T69" fmla="*/ 2147483646 h 2514"/>
              <a:gd name="T70" fmla="*/ 2147483646 w 1080"/>
              <a:gd name="T71" fmla="*/ 2147483646 h 2514"/>
              <a:gd name="T72" fmla="*/ 2147483646 w 1080"/>
              <a:gd name="T73" fmla="*/ 2147483646 h 2514"/>
              <a:gd name="T74" fmla="*/ 2147483646 w 1080"/>
              <a:gd name="T75" fmla="*/ 2147483646 h 2514"/>
              <a:gd name="T76" fmla="*/ 2147483646 w 1080"/>
              <a:gd name="T77" fmla="*/ 2147483646 h 2514"/>
              <a:gd name="T78" fmla="*/ 2147483646 w 1080"/>
              <a:gd name="T79" fmla="*/ 2147483646 h 2514"/>
              <a:gd name="T80" fmla="*/ 2147483646 w 1080"/>
              <a:gd name="T81" fmla="*/ 2147483646 h 2514"/>
              <a:gd name="T82" fmla="*/ 2147483646 w 1080"/>
              <a:gd name="T83" fmla="*/ 2147483646 h 2514"/>
              <a:gd name="T84" fmla="*/ 2147483646 w 1080"/>
              <a:gd name="T85" fmla="*/ 2147483646 h 2514"/>
              <a:gd name="T86" fmla="*/ 2147483646 w 1080"/>
              <a:gd name="T87" fmla="*/ 2147483646 h 2514"/>
              <a:gd name="T88" fmla="*/ 2147483646 w 1080"/>
              <a:gd name="T89" fmla="*/ 2147483646 h 2514"/>
              <a:gd name="T90" fmla="*/ 2147483646 w 1080"/>
              <a:gd name="T91" fmla="*/ 2147483646 h 2514"/>
              <a:gd name="T92" fmla="*/ 2147483646 w 1080"/>
              <a:gd name="T93" fmla="*/ 2147483646 h 2514"/>
              <a:gd name="T94" fmla="*/ 2147483646 w 1080"/>
              <a:gd name="T95" fmla="*/ 2147483646 h 2514"/>
              <a:gd name="T96" fmla="*/ 2147483646 w 1080"/>
              <a:gd name="T97" fmla="*/ 2147483646 h 251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80"/>
              <a:gd name="T148" fmla="*/ 0 h 2514"/>
              <a:gd name="T149" fmla="*/ 1080 w 1080"/>
              <a:gd name="T150" fmla="*/ 2514 h 251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80" h="2514">
                <a:moveTo>
                  <a:pt x="520" y="64"/>
                </a:moveTo>
                <a:cubicBezTo>
                  <a:pt x="512" y="59"/>
                  <a:pt x="503" y="55"/>
                  <a:pt x="496" y="48"/>
                </a:cubicBezTo>
                <a:cubicBezTo>
                  <a:pt x="489" y="41"/>
                  <a:pt x="488" y="29"/>
                  <a:pt x="480" y="24"/>
                </a:cubicBezTo>
                <a:cubicBezTo>
                  <a:pt x="466" y="15"/>
                  <a:pt x="448" y="13"/>
                  <a:pt x="432" y="8"/>
                </a:cubicBezTo>
                <a:cubicBezTo>
                  <a:pt x="424" y="5"/>
                  <a:pt x="408" y="0"/>
                  <a:pt x="408" y="0"/>
                </a:cubicBezTo>
                <a:cubicBezTo>
                  <a:pt x="393" y="45"/>
                  <a:pt x="396" y="64"/>
                  <a:pt x="360" y="88"/>
                </a:cubicBezTo>
                <a:cubicBezTo>
                  <a:pt x="355" y="104"/>
                  <a:pt x="358" y="127"/>
                  <a:pt x="344" y="136"/>
                </a:cubicBezTo>
                <a:cubicBezTo>
                  <a:pt x="320" y="152"/>
                  <a:pt x="296" y="160"/>
                  <a:pt x="272" y="176"/>
                </a:cubicBezTo>
                <a:cubicBezTo>
                  <a:pt x="267" y="184"/>
                  <a:pt x="263" y="193"/>
                  <a:pt x="256" y="200"/>
                </a:cubicBezTo>
                <a:cubicBezTo>
                  <a:pt x="249" y="207"/>
                  <a:pt x="238" y="208"/>
                  <a:pt x="232" y="216"/>
                </a:cubicBezTo>
                <a:cubicBezTo>
                  <a:pt x="227" y="223"/>
                  <a:pt x="228" y="232"/>
                  <a:pt x="224" y="240"/>
                </a:cubicBezTo>
                <a:cubicBezTo>
                  <a:pt x="211" y="267"/>
                  <a:pt x="208" y="264"/>
                  <a:pt x="184" y="280"/>
                </a:cubicBezTo>
                <a:cubicBezTo>
                  <a:pt x="149" y="333"/>
                  <a:pt x="132" y="364"/>
                  <a:pt x="112" y="424"/>
                </a:cubicBezTo>
                <a:cubicBezTo>
                  <a:pt x="106" y="442"/>
                  <a:pt x="91" y="456"/>
                  <a:pt x="80" y="472"/>
                </a:cubicBezTo>
                <a:cubicBezTo>
                  <a:pt x="71" y="486"/>
                  <a:pt x="64" y="520"/>
                  <a:pt x="64" y="520"/>
                </a:cubicBezTo>
                <a:cubicBezTo>
                  <a:pt x="42" y="802"/>
                  <a:pt x="64" y="495"/>
                  <a:pt x="48" y="1096"/>
                </a:cubicBezTo>
                <a:cubicBezTo>
                  <a:pt x="47" y="1141"/>
                  <a:pt x="46" y="1187"/>
                  <a:pt x="40" y="1232"/>
                </a:cubicBezTo>
                <a:cubicBezTo>
                  <a:pt x="38" y="1249"/>
                  <a:pt x="24" y="1280"/>
                  <a:pt x="24" y="1280"/>
                </a:cubicBezTo>
                <a:cubicBezTo>
                  <a:pt x="16" y="1344"/>
                  <a:pt x="11" y="1408"/>
                  <a:pt x="0" y="1472"/>
                </a:cubicBezTo>
                <a:cubicBezTo>
                  <a:pt x="3" y="1629"/>
                  <a:pt x="4" y="1787"/>
                  <a:pt x="8" y="1944"/>
                </a:cubicBezTo>
                <a:cubicBezTo>
                  <a:pt x="12" y="2113"/>
                  <a:pt x="27" y="2169"/>
                  <a:pt x="112" y="2296"/>
                </a:cubicBezTo>
                <a:cubicBezTo>
                  <a:pt x="129" y="2321"/>
                  <a:pt x="109" y="2322"/>
                  <a:pt x="136" y="2344"/>
                </a:cubicBezTo>
                <a:cubicBezTo>
                  <a:pt x="183" y="2382"/>
                  <a:pt x="256" y="2381"/>
                  <a:pt x="312" y="2400"/>
                </a:cubicBezTo>
                <a:cubicBezTo>
                  <a:pt x="351" y="2439"/>
                  <a:pt x="395" y="2463"/>
                  <a:pt x="440" y="2496"/>
                </a:cubicBezTo>
                <a:cubicBezTo>
                  <a:pt x="453" y="2506"/>
                  <a:pt x="488" y="2512"/>
                  <a:pt x="488" y="2512"/>
                </a:cubicBezTo>
                <a:cubicBezTo>
                  <a:pt x="683" y="2494"/>
                  <a:pt x="504" y="2514"/>
                  <a:pt x="616" y="2496"/>
                </a:cubicBezTo>
                <a:cubicBezTo>
                  <a:pt x="653" y="2490"/>
                  <a:pt x="728" y="2480"/>
                  <a:pt x="728" y="2480"/>
                </a:cubicBezTo>
                <a:cubicBezTo>
                  <a:pt x="752" y="2472"/>
                  <a:pt x="776" y="2464"/>
                  <a:pt x="800" y="2456"/>
                </a:cubicBezTo>
                <a:cubicBezTo>
                  <a:pt x="808" y="2453"/>
                  <a:pt x="824" y="2448"/>
                  <a:pt x="824" y="2448"/>
                </a:cubicBezTo>
                <a:cubicBezTo>
                  <a:pt x="833" y="2356"/>
                  <a:pt x="834" y="2385"/>
                  <a:pt x="856" y="2320"/>
                </a:cubicBezTo>
                <a:cubicBezTo>
                  <a:pt x="863" y="2242"/>
                  <a:pt x="865" y="2214"/>
                  <a:pt x="896" y="2152"/>
                </a:cubicBezTo>
                <a:cubicBezTo>
                  <a:pt x="923" y="2098"/>
                  <a:pt x="992" y="2054"/>
                  <a:pt x="1016" y="2000"/>
                </a:cubicBezTo>
                <a:cubicBezTo>
                  <a:pt x="1030" y="1968"/>
                  <a:pt x="1043" y="1929"/>
                  <a:pt x="1056" y="1896"/>
                </a:cubicBezTo>
                <a:cubicBezTo>
                  <a:pt x="1062" y="1880"/>
                  <a:pt x="1067" y="1864"/>
                  <a:pt x="1072" y="1848"/>
                </a:cubicBezTo>
                <a:cubicBezTo>
                  <a:pt x="1075" y="1840"/>
                  <a:pt x="1080" y="1824"/>
                  <a:pt x="1080" y="1824"/>
                </a:cubicBezTo>
                <a:cubicBezTo>
                  <a:pt x="1077" y="1749"/>
                  <a:pt x="1079" y="1674"/>
                  <a:pt x="1072" y="1600"/>
                </a:cubicBezTo>
                <a:cubicBezTo>
                  <a:pt x="1065" y="1519"/>
                  <a:pt x="996" y="1424"/>
                  <a:pt x="960" y="1352"/>
                </a:cubicBezTo>
                <a:cubicBezTo>
                  <a:pt x="934" y="1300"/>
                  <a:pt x="906" y="1251"/>
                  <a:pt x="880" y="1200"/>
                </a:cubicBezTo>
                <a:cubicBezTo>
                  <a:pt x="868" y="1177"/>
                  <a:pt x="848" y="1128"/>
                  <a:pt x="848" y="1128"/>
                </a:cubicBezTo>
                <a:cubicBezTo>
                  <a:pt x="846" y="1024"/>
                  <a:pt x="904" y="789"/>
                  <a:pt x="776" y="704"/>
                </a:cubicBezTo>
                <a:cubicBezTo>
                  <a:pt x="771" y="696"/>
                  <a:pt x="767" y="687"/>
                  <a:pt x="760" y="680"/>
                </a:cubicBezTo>
                <a:cubicBezTo>
                  <a:pt x="753" y="673"/>
                  <a:pt x="742" y="671"/>
                  <a:pt x="736" y="664"/>
                </a:cubicBezTo>
                <a:cubicBezTo>
                  <a:pt x="706" y="630"/>
                  <a:pt x="703" y="599"/>
                  <a:pt x="672" y="568"/>
                </a:cubicBezTo>
                <a:cubicBezTo>
                  <a:pt x="643" y="480"/>
                  <a:pt x="689" y="613"/>
                  <a:pt x="648" y="520"/>
                </a:cubicBezTo>
                <a:cubicBezTo>
                  <a:pt x="638" y="497"/>
                  <a:pt x="638" y="469"/>
                  <a:pt x="624" y="448"/>
                </a:cubicBezTo>
                <a:cubicBezTo>
                  <a:pt x="546" y="331"/>
                  <a:pt x="625" y="454"/>
                  <a:pt x="576" y="368"/>
                </a:cubicBezTo>
                <a:cubicBezTo>
                  <a:pt x="546" y="315"/>
                  <a:pt x="572" y="380"/>
                  <a:pt x="544" y="296"/>
                </a:cubicBezTo>
                <a:cubicBezTo>
                  <a:pt x="541" y="288"/>
                  <a:pt x="536" y="272"/>
                  <a:pt x="536" y="272"/>
                </a:cubicBezTo>
                <a:cubicBezTo>
                  <a:pt x="536" y="266"/>
                  <a:pt x="520" y="119"/>
                  <a:pt x="520" y="6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Rectangle 1">
            <a:extLst>
              <a:ext uri="{FF2B5EF4-FFF2-40B4-BE49-F238E27FC236}">
                <a16:creationId xmlns:a16="http://schemas.microsoft.com/office/drawing/2014/main" id="{72F8BAEA-BB39-4866-9B57-7F4566B1754C}"/>
              </a:ext>
            </a:extLst>
          </p:cNvPr>
          <p:cNvSpPr/>
          <p:nvPr/>
        </p:nvSpPr>
        <p:spPr>
          <a:xfrm>
            <a:off x="3943350" y="1028700"/>
            <a:ext cx="1487488" cy="3317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449" name="TextBox 2">
            <a:extLst>
              <a:ext uri="{FF2B5EF4-FFF2-40B4-BE49-F238E27FC236}">
                <a16:creationId xmlns:a16="http://schemas.microsoft.com/office/drawing/2014/main" id="{DD3B2BC9-FE69-4671-B900-F933ABA84AF0}"/>
              </a:ext>
            </a:extLst>
          </p:cNvPr>
          <p:cNvSpPr txBox="1">
            <a:spLocks noChangeArrowheads="1"/>
          </p:cNvSpPr>
          <p:nvPr/>
        </p:nvSpPr>
        <p:spPr bwMode="auto">
          <a:xfrm>
            <a:off x="3978275" y="1085850"/>
            <a:ext cx="15732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600"/>
              <a:t>Coding strand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xit" presetSubtype="0" fill="hold" nodeType="clickEffect">
                                  <p:stCondLst>
                                    <p:cond delay="0"/>
                                  </p:stCondLst>
                                  <p:childTnLst>
                                    <p:animEffect transition="out" filter="dissolve">
                                      <p:cBhvr>
                                        <p:cTn id="6" dur="500"/>
                                        <p:tgtEl>
                                          <p:spTgt spid="57370"/>
                                        </p:tgtEl>
                                      </p:cBhvr>
                                    </p:animEffect>
                                    <p:set>
                                      <p:cBhvr>
                                        <p:cTn id="7" dur="1" fill="hold">
                                          <p:stCondLst>
                                            <p:cond delay="499"/>
                                          </p:stCondLst>
                                        </p:cTn>
                                        <p:tgtEl>
                                          <p:spTgt spid="57370"/>
                                        </p:tgtEl>
                                        <p:attrNameLst>
                                          <p:attrName>style.visibility</p:attrName>
                                        </p:attrNameLst>
                                      </p:cBhvr>
                                      <p:to>
                                        <p:strVal val="hidden"/>
                                      </p:to>
                                    </p:set>
                                  </p:childTnLst>
                                </p:cTn>
                              </p:par>
                            </p:childTnLst>
                          </p:cTn>
                        </p:par>
                        <p:par>
                          <p:cTn id="8" fill="hold" nodeType="afterGroup">
                            <p:stCondLst>
                              <p:cond delay="500"/>
                            </p:stCondLst>
                            <p:childTnLst>
                              <p:par>
                                <p:cTn id="9" presetID="9" presetClass="exit" presetSubtype="0" fill="hold" nodeType="afterEffect">
                                  <p:stCondLst>
                                    <p:cond delay="1000"/>
                                  </p:stCondLst>
                                  <p:childTnLst>
                                    <p:animEffect transition="out" filter="dissolve">
                                      <p:cBhvr>
                                        <p:cTn id="10" dur="500"/>
                                        <p:tgtEl>
                                          <p:spTgt spid="57372"/>
                                        </p:tgtEl>
                                      </p:cBhvr>
                                    </p:animEffect>
                                    <p:set>
                                      <p:cBhvr>
                                        <p:cTn id="11" dur="1" fill="hold">
                                          <p:stCondLst>
                                            <p:cond delay="499"/>
                                          </p:stCondLst>
                                        </p:cTn>
                                        <p:tgtEl>
                                          <p:spTgt spid="57372"/>
                                        </p:tgtEl>
                                        <p:attrNameLst>
                                          <p:attrName>style.visibility</p:attrName>
                                        </p:attrNameLst>
                                      </p:cBhvr>
                                      <p:to>
                                        <p:strVal val="hidden"/>
                                      </p:to>
                                    </p:set>
                                  </p:childTnLst>
                                </p:cTn>
                              </p:par>
                            </p:childTnLst>
                          </p:cTn>
                        </p:par>
                        <p:par>
                          <p:cTn id="12" fill="hold" nodeType="afterGroup">
                            <p:stCondLst>
                              <p:cond delay="2000"/>
                            </p:stCondLst>
                            <p:childTnLst>
                              <p:par>
                                <p:cTn id="13" presetID="9" presetClass="exit" presetSubtype="0" fill="hold" nodeType="afterEffect">
                                  <p:stCondLst>
                                    <p:cond delay="3000"/>
                                  </p:stCondLst>
                                  <p:childTnLst>
                                    <p:animEffect transition="out" filter="dissolve">
                                      <p:cBhvr>
                                        <p:cTn id="14" dur="500"/>
                                        <p:tgtEl>
                                          <p:spTgt spid="57374"/>
                                        </p:tgtEl>
                                      </p:cBhvr>
                                    </p:animEffect>
                                    <p:set>
                                      <p:cBhvr>
                                        <p:cTn id="15" dur="1" fill="hold">
                                          <p:stCondLst>
                                            <p:cond delay="499"/>
                                          </p:stCondLst>
                                        </p:cTn>
                                        <p:tgtEl>
                                          <p:spTgt spid="573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8">
            <a:extLst>
              <a:ext uri="{FF2B5EF4-FFF2-40B4-BE49-F238E27FC236}">
                <a16:creationId xmlns:a16="http://schemas.microsoft.com/office/drawing/2014/main" id="{73B4342F-9FC6-4514-96E8-FB05B385CA30}"/>
              </a:ext>
            </a:extLst>
          </p:cNvPr>
          <p:cNvSpPr txBox="1">
            <a:spLocks noChangeArrowheads="1"/>
          </p:cNvSpPr>
          <p:nvPr/>
        </p:nvSpPr>
        <p:spPr bwMode="auto">
          <a:xfrm>
            <a:off x="1330325" y="161925"/>
            <a:ext cx="675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t>Eukaryotic Transcripts Need to be Processed</a:t>
            </a:r>
          </a:p>
        </p:txBody>
      </p:sp>
      <p:sp>
        <p:nvSpPr>
          <p:cNvPr id="19459" name="Rectangle 9">
            <a:extLst>
              <a:ext uri="{FF2B5EF4-FFF2-40B4-BE49-F238E27FC236}">
                <a16:creationId xmlns:a16="http://schemas.microsoft.com/office/drawing/2014/main" id="{80E2E618-D00D-4351-89BA-B37F250D01B1}"/>
              </a:ext>
            </a:extLst>
          </p:cNvPr>
          <p:cNvSpPr>
            <a:spLocks noChangeArrowheads="1"/>
          </p:cNvSpPr>
          <p:nvPr/>
        </p:nvSpPr>
        <p:spPr bwMode="auto">
          <a:xfrm>
            <a:off x="365125" y="766763"/>
            <a:ext cx="77422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a:solidFill>
                  <a:srgbClr val="0033CC"/>
                </a:solidFill>
                <a:cs typeface="Arial" panose="020B0604020202020204" pitchFamily="34" charset="0"/>
              </a:rPr>
              <a:t>►</a:t>
            </a:r>
            <a:r>
              <a:rPr lang="en-US" altLang="en-US" sz="2000">
                <a:solidFill>
                  <a:srgbClr val="0033CC"/>
                </a:solidFill>
              </a:rPr>
              <a:t>Ends of a nascent mRNA acquire a 5’ cap and a 3’ poly A tail</a:t>
            </a:r>
          </a:p>
          <a:p>
            <a:pPr eaLnBrk="1" hangingPunct="1">
              <a:spcBef>
                <a:spcPct val="0"/>
              </a:spcBef>
              <a:buFontTx/>
              <a:buNone/>
            </a:pPr>
            <a:r>
              <a:rPr lang="en-US" altLang="en-US" sz="2000" b="0">
                <a:solidFill>
                  <a:srgbClr val="0033CC"/>
                </a:solidFill>
              </a:rPr>
              <a:t>                                                              </a:t>
            </a:r>
            <a:endParaRPr lang="en-US" altLang="en-US" sz="2000" b="0">
              <a:solidFill>
                <a:srgbClr val="800000"/>
              </a:solidFill>
            </a:endParaRPr>
          </a:p>
        </p:txBody>
      </p:sp>
      <p:grpSp>
        <p:nvGrpSpPr>
          <p:cNvPr id="19460" name="Group 14">
            <a:extLst>
              <a:ext uri="{FF2B5EF4-FFF2-40B4-BE49-F238E27FC236}">
                <a16:creationId xmlns:a16="http://schemas.microsoft.com/office/drawing/2014/main" id="{5A259DEE-100C-4C62-9DF6-AA4543378CAF}"/>
              </a:ext>
            </a:extLst>
          </p:cNvPr>
          <p:cNvGrpSpPr>
            <a:grpSpLocks/>
          </p:cNvGrpSpPr>
          <p:nvPr/>
        </p:nvGrpSpPr>
        <p:grpSpPr bwMode="auto">
          <a:xfrm>
            <a:off x="1363663" y="1128713"/>
            <a:ext cx="6497637" cy="4572000"/>
            <a:chOff x="536" y="1240"/>
            <a:chExt cx="2522" cy="1911"/>
          </a:xfrm>
        </p:grpSpPr>
        <p:pic>
          <p:nvPicPr>
            <p:cNvPr id="19462" name="Picture 12" descr="08_14">
              <a:extLst>
                <a:ext uri="{FF2B5EF4-FFF2-40B4-BE49-F238E27FC236}">
                  <a16:creationId xmlns:a16="http://schemas.microsoft.com/office/drawing/2014/main" id="{B9828108-5898-4E34-8ED3-7D355155D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 y="1265"/>
              <a:ext cx="2522" cy="1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Rectangle 13">
              <a:extLst>
                <a:ext uri="{FF2B5EF4-FFF2-40B4-BE49-F238E27FC236}">
                  <a16:creationId xmlns:a16="http://schemas.microsoft.com/office/drawing/2014/main" id="{75C37F81-58F6-42D5-B998-DC26EC3D526F}"/>
                </a:ext>
              </a:extLst>
            </p:cNvPr>
            <p:cNvSpPr>
              <a:spLocks noChangeArrowheads="1"/>
            </p:cNvSpPr>
            <p:nvPr/>
          </p:nvSpPr>
          <p:spPr bwMode="auto">
            <a:xfrm>
              <a:off x="720" y="1240"/>
              <a:ext cx="2208" cy="1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grpSp>
      <p:sp>
        <p:nvSpPr>
          <p:cNvPr id="51217" name="Rectangle 17">
            <a:extLst>
              <a:ext uri="{FF2B5EF4-FFF2-40B4-BE49-F238E27FC236}">
                <a16:creationId xmlns:a16="http://schemas.microsoft.com/office/drawing/2014/main" id="{F6492F37-6256-4A9D-B15B-C0BCEFC238D2}"/>
              </a:ext>
            </a:extLst>
          </p:cNvPr>
          <p:cNvSpPr>
            <a:spLocks noChangeArrowheads="1"/>
          </p:cNvSpPr>
          <p:nvPr/>
        </p:nvSpPr>
        <p:spPr bwMode="auto">
          <a:xfrm>
            <a:off x="520700" y="5759450"/>
            <a:ext cx="511333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a:solidFill>
                  <a:srgbClr val="800000"/>
                </a:solidFill>
              </a:rPr>
              <a:t>●Increase stability of mRNA</a:t>
            </a:r>
          </a:p>
          <a:p>
            <a:pPr eaLnBrk="1" hangingPunct="1">
              <a:spcBef>
                <a:spcPct val="0"/>
              </a:spcBef>
              <a:buFontTx/>
              <a:buNone/>
            </a:pPr>
            <a:r>
              <a:rPr lang="en-US" altLang="en-US" sz="2000">
                <a:solidFill>
                  <a:srgbClr val="800000"/>
                </a:solidFill>
              </a:rPr>
              <a:t>                                                              ●More effective template for translation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8">
            <a:extLst>
              <a:ext uri="{FF2B5EF4-FFF2-40B4-BE49-F238E27FC236}">
                <a16:creationId xmlns:a16="http://schemas.microsoft.com/office/drawing/2014/main" id="{0203324B-CD78-41E4-84A0-A18618705F0F}"/>
              </a:ext>
            </a:extLst>
          </p:cNvPr>
          <p:cNvSpPr txBox="1">
            <a:spLocks noChangeArrowheads="1"/>
          </p:cNvSpPr>
          <p:nvPr/>
        </p:nvSpPr>
        <p:spPr bwMode="auto">
          <a:xfrm>
            <a:off x="614363" y="131763"/>
            <a:ext cx="79184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a:t>Eukaryotic Transcripts Need to be Processed</a:t>
            </a:r>
          </a:p>
        </p:txBody>
      </p:sp>
      <p:sp>
        <p:nvSpPr>
          <p:cNvPr id="20483" name="Rectangle 9">
            <a:extLst>
              <a:ext uri="{FF2B5EF4-FFF2-40B4-BE49-F238E27FC236}">
                <a16:creationId xmlns:a16="http://schemas.microsoft.com/office/drawing/2014/main" id="{F37899D5-BDBD-4155-AC8F-F5D8359B1556}"/>
              </a:ext>
            </a:extLst>
          </p:cNvPr>
          <p:cNvSpPr>
            <a:spLocks noChangeArrowheads="1"/>
          </p:cNvSpPr>
          <p:nvPr/>
        </p:nvSpPr>
        <p:spPr bwMode="auto">
          <a:xfrm>
            <a:off x="365125" y="808038"/>
            <a:ext cx="8778875"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a:solidFill>
                  <a:srgbClr val="0033CC"/>
                </a:solidFill>
                <a:cs typeface="Arial" panose="020B0604020202020204" pitchFamily="34" charset="0"/>
              </a:rPr>
              <a:t>►</a:t>
            </a:r>
            <a:r>
              <a:rPr lang="en-US" altLang="en-US" sz="2000">
                <a:solidFill>
                  <a:srgbClr val="0033CC"/>
                </a:solidFill>
              </a:rPr>
              <a:t>Splicing (mediated by specialized enzymatic machineries consisting of snRNAs and proteins) removes introns from nascent mRNA</a:t>
            </a:r>
            <a:endParaRPr lang="en-US" altLang="en-US" sz="2000" b="0">
              <a:solidFill>
                <a:srgbClr val="0033CC"/>
              </a:solidFill>
            </a:endParaRPr>
          </a:p>
          <a:p>
            <a:pPr eaLnBrk="1" hangingPunct="1">
              <a:spcBef>
                <a:spcPct val="0"/>
              </a:spcBef>
              <a:buFontTx/>
              <a:buNone/>
            </a:pPr>
            <a:r>
              <a:rPr lang="en-US" altLang="en-US" sz="2000" b="0">
                <a:solidFill>
                  <a:srgbClr val="0033CC"/>
                </a:solidFill>
              </a:rPr>
              <a:t>                                                              </a:t>
            </a:r>
            <a:endParaRPr lang="en-US" altLang="en-US" sz="2000" b="0">
              <a:solidFill>
                <a:srgbClr val="800000"/>
              </a:solidFill>
            </a:endParaRPr>
          </a:p>
        </p:txBody>
      </p:sp>
      <p:grpSp>
        <p:nvGrpSpPr>
          <p:cNvPr id="20484" name="Group 7">
            <a:extLst>
              <a:ext uri="{FF2B5EF4-FFF2-40B4-BE49-F238E27FC236}">
                <a16:creationId xmlns:a16="http://schemas.microsoft.com/office/drawing/2014/main" id="{3C389D39-C465-4518-A9F3-5ADBFE3E8F27}"/>
              </a:ext>
            </a:extLst>
          </p:cNvPr>
          <p:cNvGrpSpPr>
            <a:grpSpLocks/>
          </p:cNvGrpSpPr>
          <p:nvPr/>
        </p:nvGrpSpPr>
        <p:grpSpPr bwMode="auto">
          <a:xfrm>
            <a:off x="457200" y="1784350"/>
            <a:ext cx="3565525" cy="3141663"/>
            <a:chOff x="2896127" y="1021909"/>
            <a:chExt cx="3565390" cy="3142183"/>
          </a:xfrm>
        </p:grpSpPr>
        <p:pic>
          <p:nvPicPr>
            <p:cNvPr id="20496" name="Picture 3">
              <a:extLst>
                <a:ext uri="{FF2B5EF4-FFF2-40B4-BE49-F238E27FC236}">
                  <a16:creationId xmlns:a16="http://schemas.microsoft.com/office/drawing/2014/main" id="{E9BAE098-91B9-4866-8AC4-85A2E02E6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86356"/>
            <a:stretch>
              <a:fillRect/>
            </a:stretch>
          </p:blipFill>
          <p:spPr bwMode="auto">
            <a:xfrm>
              <a:off x="2971800" y="1021909"/>
              <a:ext cx="3236173" cy="624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7" name="Picture 3">
              <a:extLst>
                <a:ext uri="{FF2B5EF4-FFF2-40B4-BE49-F238E27FC236}">
                  <a16:creationId xmlns:a16="http://schemas.microsoft.com/office/drawing/2014/main" id="{7A1948E4-B8BA-41D7-BFFB-25F2ABD571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3303" b="36703"/>
            <a:stretch>
              <a:fillRect/>
            </a:stretch>
          </p:blipFill>
          <p:spPr bwMode="auto">
            <a:xfrm>
              <a:off x="2896127" y="2956559"/>
              <a:ext cx="3236173" cy="914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Arrow Connector 10">
              <a:extLst>
                <a:ext uri="{FF2B5EF4-FFF2-40B4-BE49-F238E27FC236}">
                  <a16:creationId xmlns:a16="http://schemas.microsoft.com/office/drawing/2014/main" id="{DAA506B4-C6AB-4101-803C-BDE8C1BFBE84}"/>
                </a:ext>
              </a:extLst>
            </p:cNvPr>
            <p:cNvCxnSpPr/>
            <p:nvPr/>
          </p:nvCxnSpPr>
          <p:spPr>
            <a:xfrm>
              <a:off x="4562939" y="2149221"/>
              <a:ext cx="9525" cy="852629"/>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499" name="TextBox 11">
              <a:extLst>
                <a:ext uri="{FF2B5EF4-FFF2-40B4-BE49-F238E27FC236}">
                  <a16:creationId xmlns:a16="http://schemas.microsoft.com/office/drawing/2014/main" id="{537E6E82-6252-4DE1-B117-58044583FE64}"/>
                </a:ext>
              </a:extLst>
            </p:cNvPr>
            <p:cNvSpPr txBox="1">
              <a:spLocks noChangeArrowheads="1"/>
            </p:cNvSpPr>
            <p:nvPr/>
          </p:nvSpPr>
          <p:spPr bwMode="auto">
            <a:xfrm>
              <a:off x="3749040" y="1600200"/>
              <a:ext cx="17219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ym typeface="Symbol" panose="05050102010706020507" pitchFamily="18" charset="2"/>
                </a:rPr>
                <a:t>-Globin gene</a:t>
              </a:r>
              <a:endParaRPr lang="en-US" altLang="en-US" sz="1800"/>
            </a:p>
          </p:txBody>
        </p:sp>
        <p:sp>
          <p:nvSpPr>
            <p:cNvPr id="20500" name="TextBox 12">
              <a:extLst>
                <a:ext uri="{FF2B5EF4-FFF2-40B4-BE49-F238E27FC236}">
                  <a16:creationId xmlns:a16="http://schemas.microsoft.com/office/drawing/2014/main" id="{B9AE2B0C-0B8E-4F72-BE99-56C70F82D562}"/>
                </a:ext>
              </a:extLst>
            </p:cNvPr>
            <p:cNvSpPr txBox="1">
              <a:spLocks noChangeArrowheads="1"/>
            </p:cNvSpPr>
            <p:nvPr/>
          </p:nvSpPr>
          <p:spPr bwMode="auto">
            <a:xfrm>
              <a:off x="3550920" y="3794760"/>
              <a:ext cx="21723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ym typeface="Symbol" panose="05050102010706020507" pitchFamily="18" charset="2"/>
                </a:rPr>
                <a:t>Primary transcript</a:t>
              </a:r>
              <a:endParaRPr lang="en-US" altLang="en-US" sz="1800"/>
            </a:p>
          </p:txBody>
        </p:sp>
        <p:sp>
          <p:nvSpPr>
            <p:cNvPr id="20501" name="TextBox 13">
              <a:extLst>
                <a:ext uri="{FF2B5EF4-FFF2-40B4-BE49-F238E27FC236}">
                  <a16:creationId xmlns:a16="http://schemas.microsoft.com/office/drawing/2014/main" id="{D284A837-99D8-4E0C-8870-58989F0C2213}"/>
                </a:ext>
              </a:extLst>
            </p:cNvPr>
            <p:cNvSpPr txBox="1">
              <a:spLocks noChangeArrowheads="1"/>
            </p:cNvSpPr>
            <p:nvPr/>
          </p:nvSpPr>
          <p:spPr bwMode="auto">
            <a:xfrm>
              <a:off x="4648200" y="2042160"/>
              <a:ext cx="181331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sym typeface="Symbol" panose="05050102010706020507" pitchFamily="18" charset="2"/>
                </a:rPr>
                <a:t>Transcription</a:t>
              </a:r>
            </a:p>
            <a:p>
              <a:pPr eaLnBrk="1" hangingPunct="1">
                <a:spcBef>
                  <a:spcPct val="0"/>
                </a:spcBef>
                <a:buFontTx/>
                <a:buNone/>
              </a:pPr>
              <a:r>
                <a:rPr lang="en-US" altLang="en-US" sz="1800" b="0">
                  <a:sym typeface="Symbol" panose="05050102010706020507" pitchFamily="18" charset="2"/>
                </a:rPr>
                <a:t>Cap formation</a:t>
              </a:r>
            </a:p>
            <a:p>
              <a:pPr eaLnBrk="1" hangingPunct="1">
                <a:spcBef>
                  <a:spcPct val="0"/>
                </a:spcBef>
                <a:buFontTx/>
                <a:buNone/>
              </a:pPr>
              <a:r>
                <a:rPr lang="en-US" altLang="en-US" sz="1800" b="0">
                  <a:sym typeface="Symbol" panose="05050102010706020507" pitchFamily="18" charset="2"/>
                </a:rPr>
                <a:t>Poly(A) addition</a:t>
              </a:r>
              <a:endParaRPr lang="en-US" altLang="en-US" sz="1800" b="0"/>
            </a:p>
          </p:txBody>
        </p:sp>
      </p:grpSp>
      <p:grpSp>
        <p:nvGrpSpPr>
          <p:cNvPr id="3" name="Group 14">
            <a:extLst>
              <a:ext uri="{FF2B5EF4-FFF2-40B4-BE49-F238E27FC236}">
                <a16:creationId xmlns:a16="http://schemas.microsoft.com/office/drawing/2014/main" id="{5A8C9A12-F5E5-4439-87A9-B16D277C5F31}"/>
              </a:ext>
            </a:extLst>
          </p:cNvPr>
          <p:cNvGrpSpPr>
            <a:grpSpLocks/>
          </p:cNvGrpSpPr>
          <p:nvPr/>
        </p:nvGrpSpPr>
        <p:grpSpPr bwMode="auto">
          <a:xfrm>
            <a:off x="457200" y="5075238"/>
            <a:ext cx="3236913" cy="1663700"/>
            <a:chOff x="2896126" y="4312920"/>
            <a:chExt cx="3236173" cy="1664732"/>
          </a:xfrm>
        </p:grpSpPr>
        <p:pic>
          <p:nvPicPr>
            <p:cNvPr id="20492" name="Picture 3">
              <a:extLst>
                <a:ext uri="{FF2B5EF4-FFF2-40B4-BE49-F238E27FC236}">
                  <a16:creationId xmlns:a16="http://schemas.microsoft.com/office/drawing/2014/main" id="{D97D3E6A-314C-4B76-BD27-99DE6852A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88622" b="3047"/>
            <a:stretch>
              <a:fillRect/>
            </a:stretch>
          </p:blipFill>
          <p:spPr bwMode="auto">
            <a:xfrm>
              <a:off x="2896126" y="5297402"/>
              <a:ext cx="323617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Arrow Connector 16">
              <a:extLst>
                <a:ext uri="{FF2B5EF4-FFF2-40B4-BE49-F238E27FC236}">
                  <a16:creationId xmlns:a16="http://schemas.microsoft.com/office/drawing/2014/main" id="{01E4E62A-31D2-4608-A5D7-BFB09145833F}"/>
                </a:ext>
              </a:extLst>
            </p:cNvPr>
            <p:cNvCxnSpPr/>
            <p:nvPr/>
          </p:nvCxnSpPr>
          <p:spPr>
            <a:xfrm>
              <a:off x="4578491" y="4312920"/>
              <a:ext cx="9523" cy="85301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494" name="TextBox 17">
              <a:extLst>
                <a:ext uri="{FF2B5EF4-FFF2-40B4-BE49-F238E27FC236}">
                  <a16:creationId xmlns:a16="http://schemas.microsoft.com/office/drawing/2014/main" id="{EAEF49E0-D7A0-4933-A880-EBB777C38D93}"/>
                </a:ext>
              </a:extLst>
            </p:cNvPr>
            <p:cNvSpPr txBox="1">
              <a:spLocks noChangeArrowheads="1"/>
            </p:cNvSpPr>
            <p:nvPr/>
          </p:nvSpPr>
          <p:spPr bwMode="auto">
            <a:xfrm>
              <a:off x="4602480" y="4434840"/>
              <a:ext cx="9925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sym typeface="Symbol" panose="05050102010706020507" pitchFamily="18" charset="2"/>
                </a:rPr>
                <a:t>Splicing</a:t>
              </a:r>
              <a:endParaRPr lang="en-US" altLang="en-US" sz="1800" b="0"/>
            </a:p>
          </p:txBody>
        </p:sp>
        <p:sp>
          <p:nvSpPr>
            <p:cNvPr id="20495" name="TextBox 18">
              <a:extLst>
                <a:ext uri="{FF2B5EF4-FFF2-40B4-BE49-F238E27FC236}">
                  <a16:creationId xmlns:a16="http://schemas.microsoft.com/office/drawing/2014/main" id="{FE7BA90B-2C94-4147-BAB8-0F0D27057857}"/>
                </a:ext>
              </a:extLst>
            </p:cNvPr>
            <p:cNvSpPr txBox="1">
              <a:spLocks noChangeArrowheads="1"/>
            </p:cNvSpPr>
            <p:nvPr/>
          </p:nvSpPr>
          <p:spPr bwMode="auto">
            <a:xfrm>
              <a:off x="3749040" y="5608320"/>
              <a:ext cx="18886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ym typeface="Symbol" panose="05050102010706020507" pitchFamily="18" charset="2"/>
                </a:rPr>
                <a:t>-Globin mRNA</a:t>
              </a:r>
              <a:endParaRPr lang="en-US" altLang="en-US" sz="1800"/>
            </a:p>
          </p:txBody>
        </p:sp>
      </p:grpSp>
      <p:sp>
        <p:nvSpPr>
          <p:cNvPr id="21" name="Text Box 4">
            <a:extLst>
              <a:ext uri="{FF2B5EF4-FFF2-40B4-BE49-F238E27FC236}">
                <a16:creationId xmlns:a16="http://schemas.microsoft.com/office/drawing/2014/main" id="{3F5A79A1-832A-4346-AD85-09E8597E0EA9}"/>
              </a:ext>
            </a:extLst>
          </p:cNvPr>
          <p:cNvSpPr txBox="1">
            <a:spLocks noChangeArrowheads="1"/>
          </p:cNvSpPr>
          <p:nvPr/>
        </p:nvSpPr>
        <p:spPr bwMode="auto">
          <a:xfrm>
            <a:off x="4473575" y="5233988"/>
            <a:ext cx="5030788"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a:solidFill>
                  <a:srgbClr val="800000"/>
                </a:solidFill>
                <a:cs typeface="Arial" panose="020B0604020202020204" pitchFamily="34" charset="0"/>
              </a:rPr>
              <a:t>**</a:t>
            </a:r>
            <a:r>
              <a:rPr lang="en-US" altLang="en-US" sz="1800">
                <a:solidFill>
                  <a:srgbClr val="800000"/>
                </a:solidFill>
              </a:rPr>
              <a:t>Splicing generates more variation</a:t>
            </a:r>
          </a:p>
          <a:p>
            <a:pPr eaLnBrk="1" hangingPunct="1">
              <a:spcBef>
                <a:spcPct val="0"/>
              </a:spcBef>
              <a:buFontTx/>
              <a:buNone/>
            </a:pPr>
            <a:endParaRPr lang="en-US" altLang="en-US" sz="1200">
              <a:solidFill>
                <a:srgbClr val="800000"/>
              </a:solidFill>
            </a:endParaRPr>
          </a:p>
          <a:p>
            <a:pPr eaLnBrk="1" hangingPunct="1">
              <a:spcBef>
                <a:spcPct val="0"/>
              </a:spcBef>
              <a:buFontTx/>
              <a:buNone/>
            </a:pPr>
            <a:endParaRPr lang="en-US" altLang="en-US" sz="1200" b="0"/>
          </a:p>
        </p:txBody>
      </p:sp>
      <p:sp>
        <p:nvSpPr>
          <p:cNvPr id="20487" name="AutoShape 20" descr="Image result for Thomas Cech">
            <a:extLst>
              <a:ext uri="{FF2B5EF4-FFF2-40B4-BE49-F238E27FC236}">
                <a16:creationId xmlns:a16="http://schemas.microsoft.com/office/drawing/2014/main" id="{5303BC7C-8000-4137-988E-CA605B8C2882}"/>
              </a:ext>
            </a:extLst>
          </p:cNvPr>
          <p:cNvSpPr>
            <a:spLocks noChangeAspect="1" noChangeArrowheads="1"/>
          </p:cNvSpPr>
          <p:nvPr/>
        </p:nvSpPr>
        <p:spPr bwMode="auto">
          <a:xfrm>
            <a:off x="14922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sp>
        <p:nvSpPr>
          <p:cNvPr id="20488" name="AutoShape 22" descr="Image result for Thomas Cech">
            <a:extLst>
              <a:ext uri="{FF2B5EF4-FFF2-40B4-BE49-F238E27FC236}">
                <a16:creationId xmlns:a16="http://schemas.microsoft.com/office/drawing/2014/main" id="{093DE146-1731-4CA2-B425-6768DCBE9256}"/>
              </a:ext>
            </a:extLst>
          </p:cNvPr>
          <p:cNvSpPr>
            <a:spLocks noChangeAspect="1" noChangeArrowheads="1"/>
          </p:cNvSpPr>
          <p:nvPr/>
        </p:nvSpPr>
        <p:spPr bwMode="auto">
          <a:xfrm>
            <a:off x="14922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grpSp>
        <p:nvGrpSpPr>
          <p:cNvPr id="4" name="Group 22">
            <a:extLst>
              <a:ext uri="{FF2B5EF4-FFF2-40B4-BE49-F238E27FC236}">
                <a16:creationId xmlns:a16="http://schemas.microsoft.com/office/drawing/2014/main" id="{EA7F21B7-9363-419C-B374-C87B22E48A81}"/>
              </a:ext>
            </a:extLst>
          </p:cNvPr>
          <p:cNvGrpSpPr>
            <a:grpSpLocks/>
          </p:cNvGrpSpPr>
          <p:nvPr/>
        </p:nvGrpSpPr>
        <p:grpSpPr bwMode="auto">
          <a:xfrm>
            <a:off x="4816475" y="2528888"/>
            <a:ext cx="3284538" cy="1768475"/>
            <a:chOff x="5623787" y="1568793"/>
            <a:chExt cx="3285430" cy="1767535"/>
          </a:xfrm>
        </p:grpSpPr>
        <p:sp>
          <p:nvSpPr>
            <p:cNvPr id="20490" name="TextBox 1">
              <a:extLst>
                <a:ext uri="{FF2B5EF4-FFF2-40B4-BE49-F238E27FC236}">
                  <a16:creationId xmlns:a16="http://schemas.microsoft.com/office/drawing/2014/main" id="{A7605538-B708-4030-8888-D323392F3AE6}"/>
                </a:ext>
              </a:extLst>
            </p:cNvPr>
            <p:cNvSpPr txBox="1">
              <a:spLocks noChangeArrowheads="1"/>
            </p:cNvSpPr>
            <p:nvPr/>
          </p:nvSpPr>
          <p:spPr bwMode="auto">
            <a:xfrm>
              <a:off x="5623787" y="2727456"/>
              <a:ext cx="20431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t>Thomas Cech</a:t>
              </a:r>
            </a:p>
            <a:p>
              <a:pPr eaLnBrk="1" hangingPunct="1">
                <a:spcBef>
                  <a:spcPct val="0"/>
                </a:spcBef>
                <a:buFontTx/>
                <a:buNone/>
              </a:pPr>
              <a:r>
                <a:rPr lang="en-US" altLang="en-US" sz="1600" u="sng">
                  <a:solidFill>
                    <a:srgbClr val="008000"/>
                  </a:solidFill>
                </a:rPr>
                <a:t>Nobel prize in 1989</a:t>
              </a:r>
            </a:p>
          </p:txBody>
        </p:sp>
        <p:pic>
          <p:nvPicPr>
            <p:cNvPr id="20491" name="Picture 24" descr="http://www.nobelprize.org/nobel_prizes/chemistry/laureates/1989/cech.jpg">
              <a:extLst>
                <a:ext uri="{FF2B5EF4-FFF2-40B4-BE49-F238E27FC236}">
                  <a16:creationId xmlns:a16="http://schemas.microsoft.com/office/drawing/2014/main" id="{83E06AB9-AD02-4A92-A0EC-5329F9F665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7133"/>
            <a:stretch>
              <a:fillRect/>
            </a:stretch>
          </p:blipFill>
          <p:spPr bwMode="auto">
            <a:xfrm>
              <a:off x="7550918" y="1568793"/>
              <a:ext cx="1358299" cy="1767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s://www.mun.ca/biology/scarr/iGen3_05-09_Figure-L.jpg">
            <a:extLst>
              <a:ext uri="{FF2B5EF4-FFF2-40B4-BE49-F238E27FC236}">
                <a16:creationId xmlns:a16="http://schemas.microsoft.com/office/drawing/2014/main" id="{53352A86-2B26-4AFA-9816-EEAA686A2C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661" b="7697"/>
          <a:stretch>
            <a:fillRect/>
          </a:stretch>
        </p:blipFill>
        <p:spPr bwMode="auto">
          <a:xfrm>
            <a:off x="-319088" y="701675"/>
            <a:ext cx="10145713" cy="580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Box 3">
            <a:extLst>
              <a:ext uri="{FF2B5EF4-FFF2-40B4-BE49-F238E27FC236}">
                <a16:creationId xmlns:a16="http://schemas.microsoft.com/office/drawing/2014/main" id="{6FEC3130-50D6-496E-8CE1-4194C6772EAB}"/>
              </a:ext>
            </a:extLst>
          </p:cNvPr>
          <p:cNvSpPr txBox="1">
            <a:spLocks noChangeArrowheads="1"/>
          </p:cNvSpPr>
          <p:nvPr/>
        </p:nvSpPr>
        <p:spPr bwMode="auto">
          <a:xfrm>
            <a:off x="2239963" y="136525"/>
            <a:ext cx="46466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a:t>Transcription: At a Glance</a:t>
            </a:r>
          </a:p>
        </p:txBody>
      </p:sp>
      <p:sp>
        <p:nvSpPr>
          <p:cNvPr id="21508" name="TextBox 4">
            <a:extLst>
              <a:ext uri="{FF2B5EF4-FFF2-40B4-BE49-F238E27FC236}">
                <a16:creationId xmlns:a16="http://schemas.microsoft.com/office/drawing/2014/main" id="{A27B31B5-E7CE-4480-8618-71E484166637}"/>
              </a:ext>
            </a:extLst>
          </p:cNvPr>
          <p:cNvSpPr txBox="1">
            <a:spLocks noChangeArrowheads="1"/>
          </p:cNvSpPr>
          <p:nvPr/>
        </p:nvSpPr>
        <p:spPr bwMode="auto">
          <a:xfrm>
            <a:off x="898525" y="5913438"/>
            <a:ext cx="1196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a:t>Bacteria</a:t>
            </a:r>
          </a:p>
        </p:txBody>
      </p:sp>
      <p:sp>
        <p:nvSpPr>
          <p:cNvPr id="21509" name="TextBox 7">
            <a:extLst>
              <a:ext uri="{FF2B5EF4-FFF2-40B4-BE49-F238E27FC236}">
                <a16:creationId xmlns:a16="http://schemas.microsoft.com/office/drawing/2014/main" id="{B7ED4967-0EEE-4994-A719-1DAD580B9D0C}"/>
              </a:ext>
            </a:extLst>
          </p:cNvPr>
          <p:cNvSpPr txBox="1">
            <a:spLocks noChangeArrowheads="1"/>
          </p:cNvSpPr>
          <p:nvPr/>
        </p:nvSpPr>
        <p:spPr bwMode="auto">
          <a:xfrm>
            <a:off x="6553200" y="5973763"/>
            <a:ext cx="1425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a:t>Eukaryote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3">
            <a:extLst>
              <a:ext uri="{FF2B5EF4-FFF2-40B4-BE49-F238E27FC236}">
                <a16:creationId xmlns:a16="http://schemas.microsoft.com/office/drawing/2014/main" id="{A992FDE7-0ED9-4540-809D-936EC97F1A1C}"/>
              </a:ext>
            </a:extLst>
          </p:cNvPr>
          <p:cNvGrpSpPr>
            <a:grpSpLocks/>
          </p:cNvGrpSpPr>
          <p:nvPr/>
        </p:nvGrpSpPr>
        <p:grpSpPr bwMode="auto">
          <a:xfrm>
            <a:off x="1841500" y="3349625"/>
            <a:ext cx="5229225" cy="2270125"/>
            <a:chOff x="2473591" y="4470637"/>
            <a:chExt cx="4147850" cy="1500232"/>
          </a:xfrm>
        </p:grpSpPr>
        <p:sp>
          <p:nvSpPr>
            <p:cNvPr id="5" name="Delay 2">
              <a:extLst>
                <a:ext uri="{FF2B5EF4-FFF2-40B4-BE49-F238E27FC236}">
                  <a16:creationId xmlns:a16="http://schemas.microsoft.com/office/drawing/2014/main" id="{658E9FD5-B244-4C18-A15D-428785A71302}"/>
                </a:ext>
              </a:extLst>
            </p:cNvPr>
            <p:cNvSpPr>
              <a:spLocks noChangeAspect="1"/>
            </p:cNvSpPr>
            <p:nvPr/>
          </p:nvSpPr>
          <p:spPr>
            <a:xfrm>
              <a:off x="4934095" y="5056042"/>
              <a:ext cx="914189" cy="914827"/>
            </a:xfrm>
            <a:prstGeom prst="flowChartDelay">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6" name="Straight Connector 5">
              <a:extLst>
                <a:ext uri="{FF2B5EF4-FFF2-40B4-BE49-F238E27FC236}">
                  <a16:creationId xmlns:a16="http://schemas.microsoft.com/office/drawing/2014/main" id="{BE6CDD13-590D-40E6-B7BF-873C5CA3804B}"/>
                </a:ext>
              </a:extLst>
            </p:cNvPr>
            <p:cNvCxnSpPr/>
            <p:nvPr/>
          </p:nvCxnSpPr>
          <p:spPr>
            <a:xfrm flipV="1">
              <a:off x="2777062" y="5814551"/>
              <a:ext cx="214947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8DB4E258-1758-476F-B7C8-34B53E22D196}"/>
                </a:ext>
              </a:extLst>
            </p:cNvPr>
            <p:cNvCxnSpPr/>
            <p:nvPr/>
          </p:nvCxnSpPr>
          <p:spPr>
            <a:xfrm flipV="1">
              <a:off x="5848284" y="5514505"/>
              <a:ext cx="54398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535" name="TextBox 7">
              <a:extLst>
                <a:ext uri="{FF2B5EF4-FFF2-40B4-BE49-F238E27FC236}">
                  <a16:creationId xmlns:a16="http://schemas.microsoft.com/office/drawing/2014/main" id="{0D353F83-2D9B-4377-9B0C-C0060B17BD7B}"/>
                </a:ext>
              </a:extLst>
            </p:cNvPr>
            <p:cNvSpPr txBox="1">
              <a:spLocks noChangeArrowheads="1"/>
            </p:cNvSpPr>
            <p:nvPr/>
          </p:nvSpPr>
          <p:spPr bwMode="auto">
            <a:xfrm>
              <a:off x="2473591" y="5675212"/>
              <a:ext cx="259613" cy="264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a:cs typeface="Arial" panose="020B0604020202020204" pitchFamily="34" charset="0"/>
                </a:rPr>
                <a:t>1</a:t>
              </a:r>
            </a:p>
          </p:txBody>
        </p:sp>
        <p:sp>
          <p:nvSpPr>
            <p:cNvPr id="22536" name="TextBox 8">
              <a:extLst>
                <a:ext uri="{FF2B5EF4-FFF2-40B4-BE49-F238E27FC236}">
                  <a16:creationId xmlns:a16="http://schemas.microsoft.com/office/drawing/2014/main" id="{D64EA782-8F25-412D-AC67-0536E0100025}"/>
                </a:ext>
              </a:extLst>
            </p:cNvPr>
            <p:cNvSpPr txBox="1">
              <a:spLocks noChangeArrowheads="1"/>
            </p:cNvSpPr>
            <p:nvPr/>
          </p:nvSpPr>
          <p:spPr bwMode="auto">
            <a:xfrm>
              <a:off x="2493193" y="4562611"/>
              <a:ext cx="259613" cy="264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a:cs typeface="Arial" panose="020B0604020202020204" pitchFamily="34" charset="0"/>
                </a:rPr>
                <a:t>0</a:t>
              </a:r>
            </a:p>
          </p:txBody>
        </p:sp>
        <p:sp>
          <p:nvSpPr>
            <p:cNvPr id="22537" name="TextBox 9">
              <a:extLst>
                <a:ext uri="{FF2B5EF4-FFF2-40B4-BE49-F238E27FC236}">
                  <a16:creationId xmlns:a16="http://schemas.microsoft.com/office/drawing/2014/main" id="{3074FEB9-7E05-4A79-B77D-CF16F2309C05}"/>
                </a:ext>
              </a:extLst>
            </p:cNvPr>
            <p:cNvSpPr txBox="1">
              <a:spLocks noChangeArrowheads="1"/>
            </p:cNvSpPr>
            <p:nvPr/>
          </p:nvSpPr>
          <p:spPr bwMode="auto">
            <a:xfrm>
              <a:off x="6361828" y="5386499"/>
              <a:ext cx="259613" cy="264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a:cs typeface="Arial" panose="020B0604020202020204" pitchFamily="34" charset="0"/>
                </a:rPr>
                <a:t>1</a:t>
              </a:r>
            </a:p>
          </p:txBody>
        </p:sp>
        <p:cxnSp>
          <p:nvCxnSpPr>
            <p:cNvPr id="12" name="Elbow Connector 11">
              <a:extLst>
                <a:ext uri="{FF2B5EF4-FFF2-40B4-BE49-F238E27FC236}">
                  <a16:creationId xmlns:a16="http://schemas.microsoft.com/office/drawing/2014/main" id="{67AA5C1B-D361-49CB-A601-4A37C80F4FCE}"/>
                </a:ext>
              </a:extLst>
            </p:cNvPr>
            <p:cNvCxnSpPr/>
            <p:nvPr/>
          </p:nvCxnSpPr>
          <p:spPr>
            <a:xfrm rot="10800000">
              <a:off x="3861245" y="4699344"/>
              <a:ext cx="1072850" cy="522458"/>
            </a:xfrm>
            <a:prstGeom prst="bentConnector3">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Isosceles Triangle 12">
              <a:extLst>
                <a:ext uri="{FF2B5EF4-FFF2-40B4-BE49-F238E27FC236}">
                  <a16:creationId xmlns:a16="http://schemas.microsoft.com/office/drawing/2014/main" id="{B0853C3E-AEA7-4BB8-ABE1-646422C72AEA}"/>
                </a:ext>
              </a:extLst>
            </p:cNvPr>
            <p:cNvSpPr>
              <a:spLocks noChangeAspect="1"/>
            </p:cNvSpPr>
            <p:nvPr/>
          </p:nvSpPr>
          <p:spPr>
            <a:xfrm rot="5400000">
              <a:off x="3322142" y="4470796"/>
              <a:ext cx="457413" cy="457095"/>
            </a:xfrm>
            <a:prstGeom prst="triangl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Oval 13">
              <a:extLst>
                <a:ext uri="{FF2B5EF4-FFF2-40B4-BE49-F238E27FC236}">
                  <a16:creationId xmlns:a16="http://schemas.microsoft.com/office/drawing/2014/main" id="{B031C65C-7FA2-4E60-B1F0-6C790D9ED5CA}"/>
                </a:ext>
              </a:extLst>
            </p:cNvPr>
            <p:cNvSpPr>
              <a:spLocks noChangeAspect="1"/>
            </p:cNvSpPr>
            <p:nvPr/>
          </p:nvSpPr>
          <p:spPr>
            <a:xfrm>
              <a:off x="3783173" y="4662625"/>
              <a:ext cx="73034" cy="73438"/>
            </a:xfrm>
            <a:prstGeom prst="ellipse">
              <a:avLst/>
            </a:prstGeom>
            <a:no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15" name="Straight Connector 14">
              <a:extLst>
                <a:ext uri="{FF2B5EF4-FFF2-40B4-BE49-F238E27FC236}">
                  <a16:creationId xmlns:a16="http://schemas.microsoft.com/office/drawing/2014/main" id="{F784BE29-3E9D-4744-8A6F-4255729757C8}"/>
                </a:ext>
              </a:extLst>
            </p:cNvPr>
            <p:cNvCxnSpPr/>
            <p:nvPr/>
          </p:nvCxnSpPr>
          <p:spPr>
            <a:xfrm flipV="1">
              <a:off x="2777062" y="4699344"/>
              <a:ext cx="545239"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7" name="Title 1">
            <a:extLst>
              <a:ext uri="{FF2B5EF4-FFF2-40B4-BE49-F238E27FC236}">
                <a16:creationId xmlns:a16="http://schemas.microsoft.com/office/drawing/2014/main" id="{F7F2EBBE-869F-45D5-939B-33ED5E9479A2}"/>
              </a:ext>
            </a:extLst>
          </p:cNvPr>
          <p:cNvSpPr txBox="1">
            <a:spLocks/>
          </p:cNvSpPr>
          <p:nvPr/>
        </p:nvSpPr>
        <p:spPr bwMode="auto">
          <a:xfrm>
            <a:off x="198438" y="981075"/>
            <a:ext cx="8759825" cy="1470025"/>
          </a:xfrm>
          <a:prstGeom prst="rect">
            <a:avLst/>
          </a:prstGeom>
          <a:noFill/>
          <a:ln w="9525">
            <a:noFill/>
            <a:miter lim="800000"/>
            <a:headEnd/>
            <a:tailEnd/>
          </a:ln>
        </p:spPr>
        <p:txBody>
          <a:bodyPr anchor="ctr"/>
          <a:lstStyle/>
          <a:p>
            <a:pPr algn="ctr" eaLnBrk="1" hangingPunct="1">
              <a:defRPr/>
            </a:pPr>
            <a:r>
              <a:rPr lang="en-US" sz="4000" kern="0" dirty="0">
                <a:solidFill>
                  <a:schemeClr val="tx2"/>
                </a:solidFill>
                <a:latin typeface="Arial"/>
                <a:ea typeface="+mj-ea"/>
                <a:cs typeface="Arial"/>
              </a:rPr>
              <a:t>Regulation of Gene Expression</a:t>
            </a:r>
          </a:p>
          <a:p>
            <a:pPr algn="ctr" eaLnBrk="1" hangingPunct="1">
              <a:defRPr/>
            </a:pPr>
            <a:r>
              <a:rPr lang="en-US" sz="4000" b="0" kern="0" dirty="0">
                <a:solidFill>
                  <a:schemeClr val="tx2"/>
                </a:solidFill>
                <a:latin typeface="Arial"/>
                <a:ea typeface="+mj-ea"/>
                <a:cs typeface="Arial"/>
              </a:rPr>
              <a:t>(Biological circuits)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74A037-BA83-427D-932E-6CFFD815C082}"/>
              </a:ext>
            </a:extLst>
          </p:cNvPr>
          <p:cNvSpPr/>
          <p:nvPr/>
        </p:nvSpPr>
        <p:spPr>
          <a:xfrm>
            <a:off x="976313" y="2598738"/>
            <a:ext cx="7858125" cy="585787"/>
          </a:xfrm>
          <a:prstGeom prst="rect">
            <a:avLst/>
          </a:prstGeom>
        </p:spPr>
        <p:txBody>
          <a:bodyPr>
            <a:spAutoFit/>
          </a:bodyPr>
          <a:lstStyle/>
          <a:p>
            <a:pPr marL="342900" indent="-342900" eaLnBrk="1" hangingPunct="1">
              <a:lnSpc>
                <a:spcPct val="80000"/>
              </a:lnSpc>
              <a:spcBef>
                <a:spcPct val="20000"/>
              </a:spcBef>
              <a:defRPr/>
            </a:pPr>
            <a:r>
              <a:rPr lang="en-GB" sz="2000" kern="0" dirty="0">
                <a:latin typeface="Arial" charset="0"/>
              </a:rPr>
              <a:t>	Each cell contains all the genetic material for growth and development </a:t>
            </a:r>
          </a:p>
        </p:txBody>
      </p:sp>
      <p:sp>
        <p:nvSpPr>
          <p:cNvPr id="7" name="Rectangle 6">
            <a:extLst>
              <a:ext uri="{FF2B5EF4-FFF2-40B4-BE49-F238E27FC236}">
                <a16:creationId xmlns:a16="http://schemas.microsoft.com/office/drawing/2014/main" id="{A2358F17-8140-4ADB-81A2-10AF1C361A9B}"/>
              </a:ext>
            </a:extLst>
          </p:cNvPr>
          <p:cNvSpPr/>
          <p:nvPr/>
        </p:nvSpPr>
        <p:spPr>
          <a:xfrm>
            <a:off x="1346200" y="3984625"/>
            <a:ext cx="6105525" cy="339725"/>
          </a:xfrm>
          <a:prstGeom prst="rect">
            <a:avLst/>
          </a:prstGeom>
        </p:spPr>
        <p:txBody>
          <a:bodyPr>
            <a:spAutoFit/>
          </a:bodyPr>
          <a:lstStyle/>
          <a:p>
            <a:pPr marL="342900" indent="-342900" eaLnBrk="1" hangingPunct="1">
              <a:lnSpc>
                <a:spcPct val="80000"/>
              </a:lnSpc>
              <a:spcBef>
                <a:spcPct val="20000"/>
              </a:spcBef>
              <a:defRPr/>
            </a:pPr>
            <a:r>
              <a:rPr lang="en-GB" sz="2000" kern="0" dirty="0">
                <a:latin typeface="Arial" charset="0"/>
              </a:rPr>
              <a:t>Some of these genes are expressed all the time</a:t>
            </a:r>
          </a:p>
        </p:txBody>
      </p:sp>
      <p:sp>
        <p:nvSpPr>
          <p:cNvPr id="8" name="Rectangle 7">
            <a:extLst>
              <a:ext uri="{FF2B5EF4-FFF2-40B4-BE49-F238E27FC236}">
                <a16:creationId xmlns:a16="http://schemas.microsoft.com/office/drawing/2014/main" id="{A37B4A9A-0E97-4BE8-BA25-BC97C4155429}"/>
              </a:ext>
            </a:extLst>
          </p:cNvPr>
          <p:cNvSpPr/>
          <p:nvPr/>
        </p:nvSpPr>
        <p:spPr>
          <a:xfrm>
            <a:off x="950913" y="4933950"/>
            <a:ext cx="6932612" cy="585788"/>
          </a:xfrm>
          <a:prstGeom prst="rect">
            <a:avLst/>
          </a:prstGeom>
        </p:spPr>
        <p:txBody>
          <a:bodyPr>
            <a:spAutoFit/>
          </a:bodyPr>
          <a:lstStyle/>
          <a:p>
            <a:pPr marL="342900" indent="-342900" eaLnBrk="1" hangingPunct="1">
              <a:lnSpc>
                <a:spcPct val="80000"/>
              </a:lnSpc>
              <a:spcBef>
                <a:spcPct val="20000"/>
              </a:spcBef>
              <a:defRPr/>
            </a:pPr>
            <a:r>
              <a:rPr lang="en-GB" sz="2000" kern="0" dirty="0">
                <a:latin typeface="Arial" charset="0"/>
              </a:rPr>
              <a:t>	Other genes are not expressed all the time. They are switched on an off at need</a:t>
            </a:r>
          </a:p>
        </p:txBody>
      </p:sp>
      <p:sp>
        <p:nvSpPr>
          <p:cNvPr id="9" name="Title 1">
            <a:extLst>
              <a:ext uri="{FF2B5EF4-FFF2-40B4-BE49-F238E27FC236}">
                <a16:creationId xmlns:a16="http://schemas.microsoft.com/office/drawing/2014/main" id="{006849C8-DC3D-4028-8A02-B1BF920D2456}"/>
              </a:ext>
            </a:extLst>
          </p:cNvPr>
          <p:cNvSpPr txBox="1">
            <a:spLocks/>
          </p:cNvSpPr>
          <p:nvPr/>
        </p:nvSpPr>
        <p:spPr bwMode="auto">
          <a:xfrm>
            <a:off x="198438" y="981075"/>
            <a:ext cx="8759825" cy="1470025"/>
          </a:xfrm>
          <a:prstGeom prst="rect">
            <a:avLst/>
          </a:prstGeom>
          <a:noFill/>
          <a:ln w="9525">
            <a:noFill/>
            <a:miter lim="800000"/>
            <a:headEnd/>
            <a:tailEnd/>
          </a:ln>
        </p:spPr>
        <p:txBody>
          <a:bodyPr anchor="ctr"/>
          <a:lstStyle/>
          <a:p>
            <a:pPr algn="ctr">
              <a:defRPr/>
            </a:pPr>
            <a:r>
              <a:rPr lang="en-US" sz="4000" kern="0" dirty="0">
                <a:solidFill>
                  <a:schemeClr val="tx2"/>
                </a:solidFill>
                <a:latin typeface="Arial"/>
                <a:ea typeface="+mj-ea"/>
                <a:cs typeface="Arial"/>
              </a:rPr>
              <a:t>Regulation of Gene Expression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436398B3-D166-4465-BA35-7AA52C912EDB}"/>
              </a:ext>
            </a:extLst>
          </p:cNvPr>
          <p:cNvSpPr>
            <a:spLocks noGrp="1" noChangeArrowheads="1"/>
          </p:cNvSpPr>
          <p:nvPr>
            <p:ph type="title"/>
          </p:nvPr>
        </p:nvSpPr>
        <p:spPr>
          <a:xfrm>
            <a:off x="457200" y="76200"/>
            <a:ext cx="8229600" cy="1143000"/>
          </a:xfrm>
        </p:spPr>
        <p:txBody>
          <a:bodyPr/>
          <a:lstStyle/>
          <a:p>
            <a:r>
              <a:rPr lang="en-US" altLang="en-US" sz="2800" b="1">
                <a:cs typeface="Arial" panose="020B0604020202020204" pitchFamily="34" charset="0"/>
              </a:rPr>
              <a:t>Lac Operon: A Classic Example of Bacterial Gene Expression Control</a:t>
            </a:r>
          </a:p>
        </p:txBody>
      </p:sp>
      <p:grpSp>
        <p:nvGrpSpPr>
          <p:cNvPr id="2" name="Group 29">
            <a:extLst>
              <a:ext uri="{FF2B5EF4-FFF2-40B4-BE49-F238E27FC236}">
                <a16:creationId xmlns:a16="http://schemas.microsoft.com/office/drawing/2014/main" id="{37AEF23D-195F-4099-A06D-F67C48E2FD99}"/>
              </a:ext>
            </a:extLst>
          </p:cNvPr>
          <p:cNvGrpSpPr>
            <a:grpSpLocks/>
          </p:cNvGrpSpPr>
          <p:nvPr/>
        </p:nvGrpSpPr>
        <p:grpSpPr bwMode="auto">
          <a:xfrm>
            <a:off x="1296988" y="2384425"/>
            <a:ext cx="7091362" cy="1328738"/>
            <a:chOff x="1296540" y="1828793"/>
            <a:chExt cx="7092570" cy="1327967"/>
          </a:xfrm>
        </p:grpSpPr>
        <p:cxnSp>
          <p:nvCxnSpPr>
            <p:cNvPr id="24" name="Elbow Connector 23">
              <a:extLst>
                <a:ext uri="{FF2B5EF4-FFF2-40B4-BE49-F238E27FC236}">
                  <a16:creationId xmlns:a16="http://schemas.microsoft.com/office/drawing/2014/main" id="{F26BFF8D-6198-48C3-A725-FE8D0A562ED6}"/>
                </a:ext>
              </a:extLst>
            </p:cNvPr>
            <p:cNvCxnSpPr/>
            <p:nvPr/>
          </p:nvCxnSpPr>
          <p:spPr>
            <a:xfrm flipV="1">
              <a:off x="3740118" y="2647468"/>
              <a:ext cx="4648992" cy="433137"/>
            </a:xfrm>
            <a:prstGeom prst="bentConnector3">
              <a:avLst>
                <a:gd name="adj1" fmla="val 288"/>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4613" name="TextBox 26">
              <a:extLst>
                <a:ext uri="{FF2B5EF4-FFF2-40B4-BE49-F238E27FC236}">
                  <a16:creationId xmlns:a16="http://schemas.microsoft.com/office/drawing/2014/main" id="{C233380E-98B3-4AFE-A54B-FD19C9C72823}"/>
                </a:ext>
              </a:extLst>
            </p:cNvPr>
            <p:cNvSpPr txBox="1">
              <a:spLocks noChangeArrowheads="1"/>
            </p:cNvSpPr>
            <p:nvPr/>
          </p:nvSpPr>
          <p:spPr bwMode="auto">
            <a:xfrm>
              <a:off x="5667204" y="2680389"/>
              <a:ext cx="8899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cs typeface="Arial" panose="020B0604020202020204" pitchFamily="34" charset="0"/>
                </a:rPr>
                <a:t>mRNA</a:t>
              </a:r>
            </a:p>
          </p:txBody>
        </p:sp>
        <p:sp>
          <p:nvSpPr>
            <p:cNvPr id="21" name="Oval 20">
              <a:extLst>
                <a:ext uri="{FF2B5EF4-FFF2-40B4-BE49-F238E27FC236}">
                  <a16:creationId xmlns:a16="http://schemas.microsoft.com/office/drawing/2014/main" id="{255D586D-F3A0-40AA-900E-F20B8B088487}"/>
                </a:ext>
              </a:extLst>
            </p:cNvPr>
            <p:cNvSpPr/>
            <p:nvPr/>
          </p:nvSpPr>
          <p:spPr>
            <a:xfrm>
              <a:off x="1769696" y="2257169"/>
              <a:ext cx="1282919" cy="899591"/>
            </a:xfrm>
            <a:prstGeom prst="ellipse">
              <a:avLst/>
            </a:prstGeom>
            <a:solidFill>
              <a:srgbClr val="660066">
                <a:alpha val="7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24615" name="TextBox 2">
              <a:extLst>
                <a:ext uri="{FF2B5EF4-FFF2-40B4-BE49-F238E27FC236}">
                  <a16:creationId xmlns:a16="http://schemas.microsoft.com/office/drawing/2014/main" id="{AA17E15A-3982-47ED-8E67-AA00437DCE8B}"/>
                </a:ext>
              </a:extLst>
            </p:cNvPr>
            <p:cNvSpPr txBox="1">
              <a:spLocks noChangeArrowheads="1"/>
            </p:cNvSpPr>
            <p:nvPr/>
          </p:nvSpPr>
          <p:spPr bwMode="auto">
            <a:xfrm>
              <a:off x="1296540" y="1828793"/>
              <a:ext cx="24472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CA" altLang="en-US" sz="2200">
                  <a:solidFill>
                    <a:srgbClr val="944C94"/>
                  </a:solidFill>
                  <a:cs typeface="Arial" panose="020B0604020202020204" pitchFamily="34" charset="0"/>
                </a:rPr>
                <a:t>RNA Polymerase</a:t>
              </a:r>
            </a:p>
          </p:txBody>
        </p:sp>
      </p:grpSp>
      <p:graphicFrame>
        <p:nvGraphicFramePr>
          <p:cNvPr id="22" name="Table 21">
            <a:extLst>
              <a:ext uri="{FF2B5EF4-FFF2-40B4-BE49-F238E27FC236}">
                <a16:creationId xmlns:a16="http://schemas.microsoft.com/office/drawing/2014/main" id="{2900A3AC-082D-4A5B-A16F-CD60CD083F27}"/>
              </a:ext>
            </a:extLst>
          </p:cNvPr>
          <p:cNvGraphicFramePr>
            <a:graphicFrameLocks noGrp="1"/>
          </p:cNvGraphicFramePr>
          <p:nvPr/>
        </p:nvGraphicFramePr>
        <p:xfrm>
          <a:off x="447675" y="5170488"/>
          <a:ext cx="8239125" cy="1382713"/>
        </p:xfrm>
        <a:graphic>
          <a:graphicData uri="http://schemas.openxmlformats.org/drawingml/2006/table">
            <a:tbl>
              <a:tblPr firstRow="1" bandRow="1">
                <a:tableStyleId>{2D5ABB26-0587-4C30-8999-92F81FD0307C}</a:tableStyleId>
              </a:tblPr>
              <a:tblGrid>
                <a:gridCol w="752700">
                  <a:extLst>
                    <a:ext uri="{9D8B030D-6E8A-4147-A177-3AD203B41FA5}">
                      <a16:colId xmlns:a16="http://schemas.microsoft.com/office/drawing/2014/main" val="20000"/>
                    </a:ext>
                  </a:extLst>
                </a:gridCol>
                <a:gridCol w="3275738">
                  <a:extLst>
                    <a:ext uri="{9D8B030D-6E8A-4147-A177-3AD203B41FA5}">
                      <a16:colId xmlns:a16="http://schemas.microsoft.com/office/drawing/2014/main" val="20001"/>
                    </a:ext>
                  </a:extLst>
                </a:gridCol>
                <a:gridCol w="4210687">
                  <a:extLst>
                    <a:ext uri="{9D8B030D-6E8A-4147-A177-3AD203B41FA5}">
                      <a16:colId xmlns:a16="http://schemas.microsoft.com/office/drawing/2014/main" val="20002"/>
                    </a:ext>
                  </a:extLst>
                </a:gridCol>
              </a:tblGrid>
              <a:tr h="640521">
                <a:tc>
                  <a:txBody>
                    <a:bodyPr/>
                    <a:lstStyle/>
                    <a:p>
                      <a:r>
                        <a:rPr lang="en-US" sz="1800" b="1" i="1" dirty="0" err="1">
                          <a:latin typeface="Arial" panose="020B0604020202020204" pitchFamily="34" charset="0"/>
                          <a:cs typeface="Arial" panose="020B0604020202020204" pitchFamily="34" charset="0"/>
                        </a:rPr>
                        <a:t>lacZ</a:t>
                      </a:r>
                      <a:endParaRPr lang="en-CA" sz="1800" dirty="0">
                        <a:latin typeface="Arial" panose="020B0604020202020204" pitchFamily="34" charset="0"/>
                        <a:cs typeface="Arial" panose="020B0604020202020204" pitchFamily="34" charset="0"/>
                      </a:endParaRP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a:latin typeface="Arial" panose="020B0604020202020204" pitchFamily="34" charset="0"/>
                          <a:cs typeface="Arial" panose="020B0604020202020204" pitchFamily="34" charset="0"/>
                        </a:rPr>
                        <a:t>β-</a:t>
                      </a:r>
                      <a:r>
                        <a:rPr lang="en-US" sz="1800" dirty="0" err="1">
                          <a:latin typeface="Arial" panose="020B0604020202020204" pitchFamily="34" charset="0"/>
                          <a:cs typeface="Arial" panose="020B0604020202020204" pitchFamily="34" charset="0"/>
                        </a:rPr>
                        <a:t>galactosidase</a:t>
                      </a:r>
                      <a:endParaRPr lang="en-CA" sz="1800" dirty="0">
                        <a:latin typeface="Arial" panose="020B0604020202020204" pitchFamily="34" charset="0"/>
                        <a:cs typeface="Arial" panose="020B0604020202020204" pitchFamily="34" charset="0"/>
                      </a:endParaRP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800" dirty="0">
                          <a:latin typeface="Arial" panose="020B0604020202020204" pitchFamily="34" charset="0"/>
                          <a:cs typeface="Arial" panose="020B0604020202020204" pitchFamily="34" charset="0"/>
                        </a:rPr>
                        <a:t>Breaks lactose into galactose and glucose.</a:t>
                      </a: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1096">
                <a:tc>
                  <a:txBody>
                    <a:bodyPr/>
                    <a:lstStyle/>
                    <a:p>
                      <a:r>
                        <a:rPr lang="en-US" sz="1800" b="1" i="1" dirty="0" err="1">
                          <a:latin typeface="Arial" panose="020B0604020202020204" pitchFamily="34" charset="0"/>
                          <a:cs typeface="Arial" panose="020B0604020202020204" pitchFamily="34" charset="0"/>
                        </a:rPr>
                        <a:t>lacY</a:t>
                      </a:r>
                      <a:endParaRPr lang="en-CA" sz="1800" dirty="0">
                        <a:latin typeface="Arial" panose="020B0604020202020204" pitchFamily="34" charset="0"/>
                        <a:cs typeface="Arial" panose="020B0604020202020204" pitchFamily="34" charset="0"/>
                      </a:endParaRP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a:latin typeface="Arial" panose="020B0604020202020204" pitchFamily="34" charset="0"/>
                          <a:cs typeface="Arial" panose="020B0604020202020204" pitchFamily="34" charset="0"/>
                        </a:rPr>
                        <a:t>lactose </a:t>
                      </a:r>
                      <a:r>
                        <a:rPr lang="en-US" sz="1800" dirty="0" err="1">
                          <a:latin typeface="Arial" panose="020B0604020202020204" pitchFamily="34" charset="0"/>
                          <a:cs typeface="Arial" panose="020B0604020202020204" pitchFamily="34" charset="0"/>
                        </a:rPr>
                        <a:t>permease</a:t>
                      </a:r>
                      <a:endParaRPr lang="en-CA" sz="1800" dirty="0">
                        <a:latin typeface="Arial" panose="020B0604020202020204" pitchFamily="34" charset="0"/>
                        <a:cs typeface="Arial" panose="020B0604020202020204" pitchFamily="34" charset="0"/>
                      </a:endParaRP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800" dirty="0">
                          <a:latin typeface="Arial" panose="020B0604020202020204" pitchFamily="34" charset="0"/>
                          <a:cs typeface="Arial" panose="020B0604020202020204" pitchFamily="34" charset="0"/>
                        </a:rPr>
                        <a:t>Imports lactose into the bacterial cell.</a:t>
                      </a: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1096">
                <a:tc>
                  <a:txBody>
                    <a:bodyPr/>
                    <a:lstStyle/>
                    <a:p>
                      <a:r>
                        <a:rPr lang="en-US" sz="1800" b="1" i="1" dirty="0" err="1">
                          <a:latin typeface="Arial" panose="020B0604020202020204" pitchFamily="34" charset="0"/>
                          <a:cs typeface="Arial" panose="020B0604020202020204" pitchFamily="34" charset="0"/>
                        </a:rPr>
                        <a:t>lacA</a:t>
                      </a:r>
                      <a:endParaRPr lang="en-CA" sz="1800" dirty="0">
                        <a:latin typeface="Arial" panose="020B0604020202020204" pitchFamily="34" charset="0"/>
                        <a:cs typeface="Arial" panose="020B0604020202020204" pitchFamily="34" charset="0"/>
                      </a:endParaRP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err="1">
                          <a:latin typeface="Arial" panose="020B0604020202020204" pitchFamily="34" charset="0"/>
                          <a:cs typeface="Arial" panose="020B0604020202020204" pitchFamily="34" charset="0"/>
                        </a:rPr>
                        <a:t>thiogalactoside</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transacetylase</a:t>
                      </a:r>
                      <a:endParaRPr lang="en-US" sz="1800" dirty="0">
                        <a:latin typeface="Arial" panose="020B0604020202020204" pitchFamily="34" charset="0"/>
                        <a:cs typeface="Arial" panose="020B0604020202020204" pitchFamily="34" charset="0"/>
                      </a:endParaRP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800" dirty="0">
                          <a:latin typeface="Arial" panose="020B0604020202020204" pitchFamily="34" charset="0"/>
                          <a:cs typeface="Arial" panose="020B0604020202020204" pitchFamily="34" charset="0"/>
                        </a:rPr>
                        <a:t>Cell detoxification.</a:t>
                      </a: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
        <p:nvSpPr>
          <p:cNvPr id="24598" name="TextBox 24">
            <a:extLst>
              <a:ext uri="{FF2B5EF4-FFF2-40B4-BE49-F238E27FC236}">
                <a16:creationId xmlns:a16="http://schemas.microsoft.com/office/drawing/2014/main" id="{B5955EE0-9875-4ADA-BFD3-134DBC744844}"/>
              </a:ext>
            </a:extLst>
          </p:cNvPr>
          <p:cNvSpPr txBox="1">
            <a:spLocks noChangeArrowheads="1"/>
          </p:cNvSpPr>
          <p:nvPr/>
        </p:nvSpPr>
        <p:spPr bwMode="auto">
          <a:xfrm>
            <a:off x="457200" y="1289050"/>
            <a:ext cx="8229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a:cs typeface="Arial" panose="020B0604020202020204" pitchFamily="34" charset="0"/>
              </a:rPr>
              <a:t>Operon: Cluster of genes, related by function, regulated by a single promoter and transcribed into one mRNA (polycistronic). </a:t>
            </a:r>
            <a:endParaRPr lang="en-CA" altLang="en-US" sz="2000">
              <a:cs typeface="Arial" panose="020B0604020202020204" pitchFamily="34" charset="0"/>
            </a:endParaRPr>
          </a:p>
        </p:txBody>
      </p:sp>
      <p:grpSp>
        <p:nvGrpSpPr>
          <p:cNvPr id="24599" name="Group 25">
            <a:extLst>
              <a:ext uri="{FF2B5EF4-FFF2-40B4-BE49-F238E27FC236}">
                <a16:creationId xmlns:a16="http://schemas.microsoft.com/office/drawing/2014/main" id="{F22C53F6-9C7D-488A-8879-828756BA4FF8}"/>
              </a:ext>
            </a:extLst>
          </p:cNvPr>
          <p:cNvGrpSpPr>
            <a:grpSpLocks/>
          </p:cNvGrpSpPr>
          <p:nvPr/>
        </p:nvGrpSpPr>
        <p:grpSpPr bwMode="auto">
          <a:xfrm>
            <a:off x="457200" y="3640138"/>
            <a:ext cx="8229600" cy="812800"/>
            <a:chOff x="457200" y="3640343"/>
            <a:chExt cx="8229600" cy="812812"/>
          </a:xfrm>
        </p:grpSpPr>
        <p:sp>
          <p:nvSpPr>
            <p:cNvPr id="15" name="Rectangle 14">
              <a:extLst>
                <a:ext uri="{FF2B5EF4-FFF2-40B4-BE49-F238E27FC236}">
                  <a16:creationId xmlns:a16="http://schemas.microsoft.com/office/drawing/2014/main" id="{433ADEFA-37DD-4E39-9206-48C87442561B}"/>
                </a:ext>
              </a:extLst>
            </p:cNvPr>
            <p:cNvSpPr/>
            <p:nvPr/>
          </p:nvSpPr>
          <p:spPr>
            <a:xfrm>
              <a:off x="2093913" y="3713369"/>
              <a:ext cx="684212" cy="246066"/>
            </a:xfrm>
            <a:prstGeom prst="rect">
              <a:avLst/>
            </a:prstGeom>
            <a:solidFill>
              <a:srgbClr val="008000">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7" name="Rectangle 6">
              <a:extLst>
                <a:ext uri="{FF2B5EF4-FFF2-40B4-BE49-F238E27FC236}">
                  <a16:creationId xmlns:a16="http://schemas.microsoft.com/office/drawing/2014/main" id="{5787E341-C80E-4644-9047-11554F62F56D}"/>
                </a:ext>
              </a:extLst>
            </p:cNvPr>
            <p:cNvSpPr/>
            <p:nvPr/>
          </p:nvSpPr>
          <p:spPr>
            <a:xfrm>
              <a:off x="3859213" y="3714956"/>
              <a:ext cx="2159000" cy="246067"/>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8" name="Rectangle 7">
              <a:extLst>
                <a:ext uri="{FF2B5EF4-FFF2-40B4-BE49-F238E27FC236}">
                  <a16:creationId xmlns:a16="http://schemas.microsoft.com/office/drawing/2014/main" id="{DB3F7399-A3FB-433E-9ABD-BB980A507AE2}"/>
                </a:ext>
              </a:extLst>
            </p:cNvPr>
            <p:cNvSpPr/>
            <p:nvPr/>
          </p:nvSpPr>
          <p:spPr>
            <a:xfrm>
              <a:off x="6099175" y="3714956"/>
              <a:ext cx="1331913" cy="246067"/>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9" name="Rectangle 8">
              <a:extLst>
                <a:ext uri="{FF2B5EF4-FFF2-40B4-BE49-F238E27FC236}">
                  <a16:creationId xmlns:a16="http://schemas.microsoft.com/office/drawing/2014/main" id="{B51D415F-DBD7-487B-A2C9-6A3AB3DA3151}"/>
                </a:ext>
              </a:extLst>
            </p:cNvPr>
            <p:cNvSpPr/>
            <p:nvPr/>
          </p:nvSpPr>
          <p:spPr>
            <a:xfrm>
              <a:off x="7505700" y="3714956"/>
              <a:ext cx="1081088" cy="246067"/>
            </a:xfrm>
            <a:prstGeom prst="rect">
              <a:avLst/>
            </a:prstGeom>
            <a:solidFill>
              <a:srgbClr val="CCFFC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4604" name="TextBox 9">
              <a:extLst>
                <a:ext uri="{FF2B5EF4-FFF2-40B4-BE49-F238E27FC236}">
                  <a16:creationId xmlns:a16="http://schemas.microsoft.com/office/drawing/2014/main" id="{DBD6D0E8-73B3-4CD2-AD4C-FB4327476E15}"/>
                </a:ext>
              </a:extLst>
            </p:cNvPr>
            <p:cNvSpPr txBox="1">
              <a:spLocks noChangeArrowheads="1"/>
            </p:cNvSpPr>
            <p:nvPr/>
          </p:nvSpPr>
          <p:spPr bwMode="auto">
            <a:xfrm>
              <a:off x="4608895" y="3649929"/>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i="1">
                  <a:cs typeface="Arial" panose="020B0604020202020204" pitchFamily="34" charset="0"/>
                </a:rPr>
                <a:t>lacZ</a:t>
              </a:r>
            </a:p>
          </p:txBody>
        </p:sp>
        <p:sp>
          <p:nvSpPr>
            <p:cNvPr id="24605" name="TextBox 10">
              <a:extLst>
                <a:ext uri="{FF2B5EF4-FFF2-40B4-BE49-F238E27FC236}">
                  <a16:creationId xmlns:a16="http://schemas.microsoft.com/office/drawing/2014/main" id="{1BC10E26-F002-4FBE-831B-97FB0D8A7077}"/>
                </a:ext>
              </a:extLst>
            </p:cNvPr>
            <p:cNvSpPr txBox="1">
              <a:spLocks noChangeArrowheads="1"/>
            </p:cNvSpPr>
            <p:nvPr/>
          </p:nvSpPr>
          <p:spPr bwMode="auto">
            <a:xfrm>
              <a:off x="6446623" y="3640343"/>
              <a:ext cx="6776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i="1">
                  <a:cs typeface="Arial" panose="020B0604020202020204" pitchFamily="34" charset="0"/>
                </a:rPr>
                <a:t>lacY</a:t>
              </a:r>
            </a:p>
          </p:txBody>
        </p:sp>
        <p:sp>
          <p:nvSpPr>
            <p:cNvPr id="24606" name="TextBox 11">
              <a:extLst>
                <a:ext uri="{FF2B5EF4-FFF2-40B4-BE49-F238E27FC236}">
                  <a16:creationId xmlns:a16="http://schemas.microsoft.com/office/drawing/2014/main" id="{EB4B4D60-FF33-42EC-AF48-401A6349D3C4}"/>
                </a:ext>
              </a:extLst>
            </p:cNvPr>
            <p:cNvSpPr txBox="1">
              <a:spLocks noChangeArrowheads="1"/>
            </p:cNvSpPr>
            <p:nvPr/>
          </p:nvSpPr>
          <p:spPr bwMode="auto">
            <a:xfrm>
              <a:off x="7764506" y="3640343"/>
              <a:ext cx="686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i="1">
                  <a:cs typeface="Arial" panose="020B0604020202020204" pitchFamily="34" charset="0"/>
                </a:rPr>
                <a:t>lacA</a:t>
              </a:r>
            </a:p>
          </p:txBody>
        </p:sp>
        <p:sp>
          <p:nvSpPr>
            <p:cNvPr id="24607" name="TextBox 13">
              <a:extLst>
                <a:ext uri="{FF2B5EF4-FFF2-40B4-BE49-F238E27FC236}">
                  <a16:creationId xmlns:a16="http://schemas.microsoft.com/office/drawing/2014/main" id="{77A474C0-BBA1-4F79-A38E-4A387F38420B}"/>
                </a:ext>
              </a:extLst>
            </p:cNvPr>
            <p:cNvSpPr txBox="1">
              <a:spLocks noChangeArrowheads="1"/>
            </p:cNvSpPr>
            <p:nvPr/>
          </p:nvSpPr>
          <p:spPr bwMode="auto">
            <a:xfrm>
              <a:off x="5477986" y="4022268"/>
              <a:ext cx="17556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200">
                  <a:cs typeface="Arial" panose="020B0604020202020204" pitchFamily="34" charset="0"/>
                </a:rPr>
                <a:t>Lac Operon</a:t>
              </a:r>
            </a:p>
          </p:txBody>
        </p:sp>
        <p:sp>
          <p:nvSpPr>
            <p:cNvPr id="24608" name="TextBox 16">
              <a:extLst>
                <a:ext uri="{FF2B5EF4-FFF2-40B4-BE49-F238E27FC236}">
                  <a16:creationId xmlns:a16="http://schemas.microsoft.com/office/drawing/2014/main" id="{81B23C85-D454-4275-A576-DBC6599D31BE}"/>
                </a:ext>
              </a:extLst>
            </p:cNvPr>
            <p:cNvSpPr txBox="1">
              <a:spLocks noChangeArrowheads="1"/>
            </p:cNvSpPr>
            <p:nvPr/>
          </p:nvSpPr>
          <p:spPr bwMode="auto">
            <a:xfrm>
              <a:off x="1883909" y="3884484"/>
              <a:ext cx="11977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cs typeface="Arial" panose="020B0604020202020204" pitchFamily="34" charset="0"/>
                </a:rPr>
                <a:t>promoter</a:t>
              </a:r>
            </a:p>
          </p:txBody>
        </p:sp>
        <p:grpSp>
          <p:nvGrpSpPr>
            <p:cNvPr id="24609" name="Group 5">
              <a:extLst>
                <a:ext uri="{FF2B5EF4-FFF2-40B4-BE49-F238E27FC236}">
                  <a16:creationId xmlns:a16="http://schemas.microsoft.com/office/drawing/2014/main" id="{A3CAF1B4-6C5A-4924-92DD-93E5AE1CB687}"/>
                </a:ext>
              </a:extLst>
            </p:cNvPr>
            <p:cNvGrpSpPr>
              <a:grpSpLocks/>
            </p:cNvGrpSpPr>
            <p:nvPr/>
          </p:nvGrpSpPr>
          <p:grpSpPr bwMode="auto">
            <a:xfrm>
              <a:off x="457200" y="3715571"/>
              <a:ext cx="8229600" cy="231600"/>
              <a:chOff x="455557" y="2837707"/>
              <a:chExt cx="8229600" cy="231600"/>
            </a:xfrm>
          </p:grpSpPr>
          <p:cxnSp>
            <p:nvCxnSpPr>
              <p:cNvPr id="4" name="Straight Connector 3">
                <a:extLst>
                  <a:ext uri="{FF2B5EF4-FFF2-40B4-BE49-F238E27FC236}">
                    <a16:creationId xmlns:a16="http://schemas.microsoft.com/office/drawing/2014/main" id="{3DE334B4-4F6F-48E5-95E6-73658043486C}"/>
                  </a:ext>
                </a:extLst>
              </p:cNvPr>
              <p:cNvCxnSpPr/>
              <p:nvPr/>
            </p:nvCxnSpPr>
            <p:spPr>
              <a:xfrm flipV="1">
                <a:off x="455557" y="2837092"/>
                <a:ext cx="82296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D7D520B1-FF09-4B83-A49D-39819FAEA620}"/>
                  </a:ext>
                </a:extLst>
              </p:cNvPr>
              <p:cNvCxnSpPr/>
              <p:nvPr/>
            </p:nvCxnSpPr>
            <p:spPr>
              <a:xfrm flipV="1">
                <a:off x="455557" y="3068870"/>
                <a:ext cx="82296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16">
            <a:extLst>
              <a:ext uri="{FF2B5EF4-FFF2-40B4-BE49-F238E27FC236}">
                <a16:creationId xmlns:a16="http://schemas.microsoft.com/office/drawing/2014/main" id="{70F2AFF2-FDA9-48A0-92EF-AC8BF6250DD1}"/>
              </a:ext>
            </a:extLst>
          </p:cNvPr>
          <p:cNvSpPr txBox="1">
            <a:spLocks noChangeArrowheads="1"/>
          </p:cNvSpPr>
          <p:nvPr/>
        </p:nvSpPr>
        <p:spPr bwMode="auto">
          <a:xfrm>
            <a:off x="3440113" y="2559050"/>
            <a:ext cx="5532437"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a:solidFill>
                  <a:srgbClr val="0000FF"/>
                </a:solidFill>
              </a:rPr>
              <a:t>Overview  of  Transcription  and  Translation</a:t>
            </a:r>
          </a:p>
        </p:txBody>
      </p:sp>
      <p:pic>
        <p:nvPicPr>
          <p:cNvPr id="4099" name="Picture 2" descr="chapter 4 opener">
            <a:extLst>
              <a:ext uri="{FF2B5EF4-FFF2-40B4-BE49-F238E27FC236}">
                <a16:creationId xmlns:a16="http://schemas.microsoft.com/office/drawing/2014/main" id="{FE06FF21-1DFD-4ACA-9956-67562A74DE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758" r="17712"/>
          <a:stretch>
            <a:fillRect/>
          </a:stretch>
        </p:blipFill>
        <p:spPr bwMode="auto">
          <a:xfrm>
            <a:off x="-3175" y="-42863"/>
            <a:ext cx="3313113" cy="695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B6E851-1621-4982-9048-4FFDA716DE5D}"/>
              </a:ext>
            </a:extLst>
          </p:cNvPr>
          <p:cNvSpPr/>
          <p:nvPr/>
        </p:nvSpPr>
        <p:spPr>
          <a:xfrm>
            <a:off x="3859213" y="2124075"/>
            <a:ext cx="2159000" cy="246063"/>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3" name="Rectangle 2">
            <a:extLst>
              <a:ext uri="{FF2B5EF4-FFF2-40B4-BE49-F238E27FC236}">
                <a16:creationId xmlns:a16="http://schemas.microsoft.com/office/drawing/2014/main" id="{65E65410-4231-4547-8790-B2B54C28C4AC}"/>
              </a:ext>
            </a:extLst>
          </p:cNvPr>
          <p:cNvSpPr/>
          <p:nvPr/>
        </p:nvSpPr>
        <p:spPr>
          <a:xfrm>
            <a:off x="6099175" y="2124075"/>
            <a:ext cx="1331913" cy="246063"/>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4" name="Rectangle 3">
            <a:extLst>
              <a:ext uri="{FF2B5EF4-FFF2-40B4-BE49-F238E27FC236}">
                <a16:creationId xmlns:a16="http://schemas.microsoft.com/office/drawing/2014/main" id="{E68C2CAB-CBD6-46BC-BA43-92A3B13D8398}"/>
              </a:ext>
            </a:extLst>
          </p:cNvPr>
          <p:cNvSpPr/>
          <p:nvPr/>
        </p:nvSpPr>
        <p:spPr>
          <a:xfrm>
            <a:off x="7505700" y="2124075"/>
            <a:ext cx="1081088" cy="246063"/>
          </a:xfrm>
          <a:prstGeom prst="rect">
            <a:avLst/>
          </a:prstGeom>
          <a:solidFill>
            <a:srgbClr val="CCFFC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26629" name="TextBox 4">
            <a:extLst>
              <a:ext uri="{FF2B5EF4-FFF2-40B4-BE49-F238E27FC236}">
                <a16:creationId xmlns:a16="http://schemas.microsoft.com/office/drawing/2014/main" id="{E171F1C4-A905-4259-BDBE-B97E7EDEC2F2}"/>
              </a:ext>
            </a:extLst>
          </p:cNvPr>
          <p:cNvSpPr txBox="1">
            <a:spLocks noChangeArrowheads="1"/>
          </p:cNvSpPr>
          <p:nvPr/>
        </p:nvSpPr>
        <p:spPr bwMode="auto">
          <a:xfrm>
            <a:off x="4608513" y="2058988"/>
            <a:ext cx="646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i="1">
                <a:cs typeface="Arial" panose="020B0604020202020204" pitchFamily="34" charset="0"/>
              </a:rPr>
              <a:t>lacZ</a:t>
            </a:r>
          </a:p>
        </p:txBody>
      </p:sp>
      <p:sp>
        <p:nvSpPr>
          <p:cNvPr id="26630" name="TextBox 5">
            <a:extLst>
              <a:ext uri="{FF2B5EF4-FFF2-40B4-BE49-F238E27FC236}">
                <a16:creationId xmlns:a16="http://schemas.microsoft.com/office/drawing/2014/main" id="{4C28FDF9-2BE9-4675-AD98-C3D0EA2AF234}"/>
              </a:ext>
            </a:extLst>
          </p:cNvPr>
          <p:cNvSpPr txBox="1">
            <a:spLocks noChangeArrowheads="1"/>
          </p:cNvSpPr>
          <p:nvPr/>
        </p:nvSpPr>
        <p:spPr bwMode="auto">
          <a:xfrm>
            <a:off x="6446838" y="2049463"/>
            <a:ext cx="677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i="1">
                <a:cs typeface="Arial" panose="020B0604020202020204" pitchFamily="34" charset="0"/>
              </a:rPr>
              <a:t>lacY</a:t>
            </a:r>
          </a:p>
        </p:txBody>
      </p:sp>
      <p:sp>
        <p:nvSpPr>
          <p:cNvPr id="26631" name="TextBox 6">
            <a:extLst>
              <a:ext uri="{FF2B5EF4-FFF2-40B4-BE49-F238E27FC236}">
                <a16:creationId xmlns:a16="http://schemas.microsoft.com/office/drawing/2014/main" id="{79034687-3C29-4D57-97E8-82A3DA768745}"/>
              </a:ext>
            </a:extLst>
          </p:cNvPr>
          <p:cNvSpPr txBox="1">
            <a:spLocks noChangeArrowheads="1"/>
          </p:cNvSpPr>
          <p:nvPr/>
        </p:nvSpPr>
        <p:spPr bwMode="auto">
          <a:xfrm>
            <a:off x="7764463" y="204946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i="1">
                <a:cs typeface="Arial" panose="020B0604020202020204" pitchFamily="34" charset="0"/>
              </a:rPr>
              <a:t>lacA</a:t>
            </a:r>
          </a:p>
        </p:txBody>
      </p:sp>
      <p:grpSp>
        <p:nvGrpSpPr>
          <p:cNvPr id="26632" name="Group 8">
            <a:extLst>
              <a:ext uri="{FF2B5EF4-FFF2-40B4-BE49-F238E27FC236}">
                <a16:creationId xmlns:a16="http://schemas.microsoft.com/office/drawing/2014/main" id="{AAAA4A28-8734-4A93-9B54-28C36BEFE641}"/>
              </a:ext>
            </a:extLst>
          </p:cNvPr>
          <p:cNvGrpSpPr>
            <a:grpSpLocks/>
          </p:cNvGrpSpPr>
          <p:nvPr/>
        </p:nvGrpSpPr>
        <p:grpSpPr bwMode="auto">
          <a:xfrm>
            <a:off x="457200" y="2125663"/>
            <a:ext cx="8229600" cy="231775"/>
            <a:chOff x="455557" y="2837707"/>
            <a:chExt cx="8229600" cy="231600"/>
          </a:xfrm>
        </p:grpSpPr>
        <p:cxnSp>
          <p:nvCxnSpPr>
            <p:cNvPr id="10" name="Straight Connector 9">
              <a:extLst>
                <a:ext uri="{FF2B5EF4-FFF2-40B4-BE49-F238E27FC236}">
                  <a16:creationId xmlns:a16="http://schemas.microsoft.com/office/drawing/2014/main" id="{0EA481E4-8146-49E3-AB3C-0B5952330C88}"/>
                </a:ext>
              </a:extLst>
            </p:cNvPr>
            <p:cNvCxnSpPr/>
            <p:nvPr/>
          </p:nvCxnSpPr>
          <p:spPr>
            <a:xfrm flipV="1">
              <a:off x="455557" y="2837707"/>
              <a:ext cx="82296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BD66BC89-2C58-4211-B0F6-5303F4857027}"/>
                </a:ext>
              </a:extLst>
            </p:cNvPr>
            <p:cNvCxnSpPr/>
            <p:nvPr/>
          </p:nvCxnSpPr>
          <p:spPr>
            <a:xfrm flipV="1">
              <a:off x="455557" y="3069307"/>
              <a:ext cx="82296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6633" name="TextBox 11">
            <a:extLst>
              <a:ext uri="{FF2B5EF4-FFF2-40B4-BE49-F238E27FC236}">
                <a16:creationId xmlns:a16="http://schemas.microsoft.com/office/drawing/2014/main" id="{A1032A92-FB0B-4A72-8CB8-C9777359E1F1}"/>
              </a:ext>
            </a:extLst>
          </p:cNvPr>
          <p:cNvSpPr txBox="1">
            <a:spLocks noChangeArrowheads="1"/>
          </p:cNvSpPr>
          <p:nvPr/>
        </p:nvSpPr>
        <p:spPr bwMode="auto">
          <a:xfrm>
            <a:off x="1884363" y="2293938"/>
            <a:ext cx="1196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cs typeface="Arial" panose="020B0604020202020204" pitchFamily="34" charset="0"/>
              </a:rPr>
              <a:t>promoter</a:t>
            </a:r>
          </a:p>
        </p:txBody>
      </p:sp>
      <p:sp>
        <p:nvSpPr>
          <p:cNvPr id="13" name="Rectangle 12">
            <a:extLst>
              <a:ext uri="{FF2B5EF4-FFF2-40B4-BE49-F238E27FC236}">
                <a16:creationId xmlns:a16="http://schemas.microsoft.com/office/drawing/2014/main" id="{AB62EC77-3D20-46B4-A297-4CBDC8AC93FE}"/>
              </a:ext>
            </a:extLst>
          </p:cNvPr>
          <p:cNvSpPr/>
          <p:nvPr/>
        </p:nvSpPr>
        <p:spPr>
          <a:xfrm>
            <a:off x="2093913" y="2124075"/>
            <a:ext cx="684212" cy="244475"/>
          </a:xfrm>
          <a:prstGeom prst="rect">
            <a:avLst/>
          </a:prstGeom>
          <a:solidFill>
            <a:srgbClr val="008000">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grpSp>
        <p:nvGrpSpPr>
          <p:cNvPr id="6" name="Group 19">
            <a:extLst>
              <a:ext uri="{FF2B5EF4-FFF2-40B4-BE49-F238E27FC236}">
                <a16:creationId xmlns:a16="http://schemas.microsoft.com/office/drawing/2014/main" id="{304E80D3-9F0B-481F-961A-22C2D328026D}"/>
              </a:ext>
            </a:extLst>
          </p:cNvPr>
          <p:cNvGrpSpPr>
            <a:grpSpLocks/>
          </p:cNvGrpSpPr>
          <p:nvPr/>
        </p:nvGrpSpPr>
        <p:grpSpPr bwMode="auto">
          <a:xfrm>
            <a:off x="4000500" y="1217613"/>
            <a:ext cx="2589213" cy="455612"/>
            <a:chOff x="4001233" y="723435"/>
            <a:chExt cx="2587759" cy="455110"/>
          </a:xfrm>
        </p:grpSpPr>
        <p:cxnSp>
          <p:nvCxnSpPr>
            <p:cNvPr id="21" name="Straight Arrow Connector 20">
              <a:extLst>
                <a:ext uri="{FF2B5EF4-FFF2-40B4-BE49-F238E27FC236}">
                  <a16:creationId xmlns:a16="http://schemas.microsoft.com/office/drawing/2014/main" id="{8247CF92-F19A-4C06-92EC-F4DE65BA6445}"/>
                </a:ext>
              </a:extLst>
            </p:cNvPr>
            <p:cNvCxnSpPr/>
            <p:nvPr/>
          </p:nvCxnSpPr>
          <p:spPr>
            <a:xfrm>
              <a:off x="4001233" y="1178545"/>
              <a:ext cx="2587759" cy="0"/>
            </a:xfrm>
            <a:prstGeom prst="straightConnector1">
              <a:avLst/>
            </a:prstGeom>
            <a:ln>
              <a:solidFill>
                <a:schemeClr val="tx1"/>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26671" name="TextBox 21">
              <a:extLst>
                <a:ext uri="{FF2B5EF4-FFF2-40B4-BE49-F238E27FC236}">
                  <a16:creationId xmlns:a16="http://schemas.microsoft.com/office/drawing/2014/main" id="{332891FA-872E-4415-A48D-78DAFEF00283}"/>
                </a:ext>
              </a:extLst>
            </p:cNvPr>
            <p:cNvSpPr txBox="1">
              <a:spLocks noChangeArrowheads="1"/>
            </p:cNvSpPr>
            <p:nvPr/>
          </p:nvSpPr>
          <p:spPr bwMode="auto">
            <a:xfrm>
              <a:off x="4325047" y="723435"/>
              <a:ext cx="197566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CA" altLang="en-US" sz="2200">
                  <a:cs typeface="Arial" panose="020B0604020202020204" pitchFamily="34" charset="0"/>
                </a:rPr>
                <a:t>Transcription</a:t>
              </a:r>
            </a:p>
          </p:txBody>
        </p:sp>
      </p:grpSp>
      <p:grpSp>
        <p:nvGrpSpPr>
          <p:cNvPr id="7" name="Group 22">
            <a:extLst>
              <a:ext uri="{FF2B5EF4-FFF2-40B4-BE49-F238E27FC236}">
                <a16:creationId xmlns:a16="http://schemas.microsoft.com/office/drawing/2014/main" id="{1ABE023C-E607-4F68-B9DF-32A865C67DDE}"/>
              </a:ext>
            </a:extLst>
          </p:cNvPr>
          <p:cNvGrpSpPr>
            <a:grpSpLocks/>
          </p:cNvGrpSpPr>
          <p:nvPr/>
        </p:nvGrpSpPr>
        <p:grpSpPr bwMode="auto">
          <a:xfrm>
            <a:off x="1446213" y="1933575"/>
            <a:ext cx="6437312" cy="4489450"/>
            <a:chOff x="1446244" y="1439966"/>
            <a:chExt cx="6437583" cy="4489433"/>
          </a:xfrm>
        </p:grpSpPr>
        <p:sp>
          <p:nvSpPr>
            <p:cNvPr id="26662" name="TextBox 15">
              <a:extLst>
                <a:ext uri="{FF2B5EF4-FFF2-40B4-BE49-F238E27FC236}">
                  <a16:creationId xmlns:a16="http://schemas.microsoft.com/office/drawing/2014/main" id="{793302CC-6A5B-44AA-AF9F-64D41C1C9F12}"/>
                </a:ext>
              </a:extLst>
            </p:cNvPr>
            <p:cNvSpPr txBox="1">
              <a:spLocks noChangeArrowheads="1"/>
            </p:cNvSpPr>
            <p:nvPr/>
          </p:nvSpPr>
          <p:spPr bwMode="auto">
            <a:xfrm>
              <a:off x="1446244" y="4555846"/>
              <a:ext cx="16337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600">
                  <a:cs typeface="Arial" panose="020B0604020202020204" pitchFamily="34" charset="0"/>
                </a:rPr>
                <a:t>Polycistronic</a:t>
              </a:r>
            </a:p>
            <a:p>
              <a:pPr algn="ctr" eaLnBrk="1" hangingPunct="1">
                <a:spcBef>
                  <a:spcPct val="0"/>
                </a:spcBef>
                <a:buFontTx/>
                <a:buNone/>
              </a:pPr>
              <a:r>
                <a:rPr lang="en-US" altLang="en-US" sz="1600">
                  <a:cs typeface="Arial" panose="020B0604020202020204" pitchFamily="34" charset="0"/>
                </a:rPr>
                <a:t>mRNA</a:t>
              </a:r>
            </a:p>
          </p:txBody>
        </p:sp>
        <p:grpSp>
          <p:nvGrpSpPr>
            <p:cNvPr id="26663" name="Group 61">
              <a:extLst>
                <a:ext uri="{FF2B5EF4-FFF2-40B4-BE49-F238E27FC236}">
                  <a16:creationId xmlns:a16="http://schemas.microsoft.com/office/drawing/2014/main" id="{963A8449-5ACE-44DD-92E1-803C539AF1F6}"/>
                </a:ext>
              </a:extLst>
            </p:cNvPr>
            <p:cNvGrpSpPr>
              <a:grpSpLocks/>
            </p:cNvGrpSpPr>
            <p:nvPr/>
          </p:nvGrpSpPr>
          <p:grpSpPr bwMode="auto">
            <a:xfrm>
              <a:off x="1868840" y="1439966"/>
              <a:ext cx="6014987" cy="4489433"/>
              <a:chOff x="2003461" y="2328530"/>
              <a:chExt cx="5181133" cy="3828364"/>
            </a:xfrm>
          </p:grpSpPr>
          <p:sp>
            <p:nvSpPr>
              <p:cNvPr id="29" name="Freeform 28">
                <a:extLst>
                  <a:ext uri="{FF2B5EF4-FFF2-40B4-BE49-F238E27FC236}">
                    <a16:creationId xmlns:a16="http://schemas.microsoft.com/office/drawing/2014/main" id="{0F600B72-3AF0-4907-AFF1-481B722C2894}"/>
                  </a:ext>
                </a:extLst>
              </p:cNvPr>
              <p:cNvSpPr/>
              <p:nvPr/>
            </p:nvSpPr>
            <p:spPr>
              <a:xfrm>
                <a:off x="2003200" y="5685794"/>
                <a:ext cx="679639" cy="471100"/>
              </a:xfrm>
              <a:custGeom>
                <a:avLst/>
                <a:gdLst>
                  <a:gd name="connsiteX0" fmla="*/ 0 w 679269"/>
                  <a:gd name="connsiteY0" fmla="*/ 471563 h 471563"/>
                  <a:gd name="connsiteX1" fmla="*/ 139337 w 679269"/>
                  <a:gd name="connsiteY1" fmla="*/ 53551 h 471563"/>
                  <a:gd name="connsiteX2" fmla="*/ 679269 w 679269"/>
                  <a:gd name="connsiteY2" fmla="*/ 18717 h 471563"/>
                </a:gdLst>
                <a:ahLst/>
                <a:cxnLst>
                  <a:cxn ang="0">
                    <a:pos x="connsiteX0" y="connsiteY0"/>
                  </a:cxn>
                  <a:cxn ang="0">
                    <a:pos x="connsiteX1" y="connsiteY1"/>
                  </a:cxn>
                  <a:cxn ang="0">
                    <a:pos x="connsiteX2" y="connsiteY2"/>
                  </a:cxn>
                </a:cxnLst>
                <a:rect l="l" t="t" r="r" b="b"/>
                <a:pathLst>
                  <a:path w="679269" h="471563">
                    <a:moveTo>
                      <a:pt x="0" y="471563"/>
                    </a:moveTo>
                    <a:cubicBezTo>
                      <a:pt x="13063" y="300294"/>
                      <a:pt x="26126" y="129025"/>
                      <a:pt x="139337" y="53551"/>
                    </a:cubicBezTo>
                    <a:cubicBezTo>
                      <a:pt x="252548" y="-21923"/>
                      <a:pt x="465908" y="-1603"/>
                      <a:pt x="679269" y="18717"/>
                    </a:cubicBezTo>
                  </a:path>
                </a:pathLst>
              </a:custGeom>
              <a:noFill/>
              <a:ln w="889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sp>
            <p:nvSpPr>
              <p:cNvPr id="30" name="Freeform 29">
                <a:extLst>
                  <a:ext uri="{FF2B5EF4-FFF2-40B4-BE49-F238E27FC236}">
                    <a16:creationId xmlns:a16="http://schemas.microsoft.com/office/drawing/2014/main" id="{19727827-588E-448D-8C4D-49A60D9EE380}"/>
                  </a:ext>
                </a:extLst>
              </p:cNvPr>
              <p:cNvSpPr/>
              <p:nvPr/>
            </p:nvSpPr>
            <p:spPr>
              <a:xfrm>
                <a:off x="2617200" y="4816696"/>
                <a:ext cx="2051225" cy="924602"/>
              </a:xfrm>
              <a:custGeom>
                <a:avLst/>
                <a:gdLst>
                  <a:gd name="connsiteX0" fmla="*/ 0 w 1637212"/>
                  <a:gd name="connsiteY0" fmla="*/ 714103 h 744865"/>
                  <a:gd name="connsiteX1" fmla="*/ 522515 w 1637212"/>
                  <a:gd name="connsiteY1" fmla="*/ 679269 h 744865"/>
                  <a:gd name="connsiteX2" fmla="*/ 740229 w 1637212"/>
                  <a:gd name="connsiteY2" fmla="*/ 130629 h 744865"/>
                  <a:gd name="connsiteX3" fmla="*/ 1637212 w 1637212"/>
                  <a:gd name="connsiteY3" fmla="*/ 0 h 744865"/>
                </a:gdLst>
                <a:ahLst/>
                <a:cxnLst>
                  <a:cxn ang="0">
                    <a:pos x="connsiteX0" y="connsiteY0"/>
                  </a:cxn>
                  <a:cxn ang="0">
                    <a:pos x="connsiteX1" y="connsiteY1"/>
                  </a:cxn>
                  <a:cxn ang="0">
                    <a:pos x="connsiteX2" y="connsiteY2"/>
                  </a:cxn>
                  <a:cxn ang="0">
                    <a:pos x="connsiteX3" y="connsiteY3"/>
                  </a:cxn>
                </a:cxnLst>
                <a:rect l="l" t="t" r="r" b="b"/>
                <a:pathLst>
                  <a:path w="1637212" h="744865">
                    <a:moveTo>
                      <a:pt x="0" y="714103"/>
                    </a:moveTo>
                    <a:cubicBezTo>
                      <a:pt x="199572" y="745309"/>
                      <a:pt x="399144" y="776515"/>
                      <a:pt x="522515" y="679269"/>
                    </a:cubicBezTo>
                    <a:cubicBezTo>
                      <a:pt x="645886" y="582023"/>
                      <a:pt x="554446" y="243840"/>
                      <a:pt x="740229" y="130629"/>
                    </a:cubicBezTo>
                    <a:cubicBezTo>
                      <a:pt x="926012" y="17418"/>
                      <a:pt x="1281612" y="8709"/>
                      <a:pt x="1637212" y="0"/>
                    </a:cubicBezTo>
                  </a:path>
                </a:pathLst>
              </a:custGeom>
              <a:noFill/>
              <a:ln w="88900">
                <a:solidFill>
                  <a:srgbClr val="CC33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sp>
            <p:nvSpPr>
              <p:cNvPr id="33" name="Freeform 32">
                <a:extLst>
                  <a:ext uri="{FF2B5EF4-FFF2-40B4-BE49-F238E27FC236}">
                    <a16:creationId xmlns:a16="http://schemas.microsoft.com/office/drawing/2014/main" id="{CE46F252-2B27-48A3-922F-740EFC3C0431}"/>
                  </a:ext>
                </a:extLst>
              </p:cNvPr>
              <p:cNvSpPr/>
              <p:nvPr/>
            </p:nvSpPr>
            <p:spPr>
              <a:xfrm rot="20777071">
                <a:off x="4772353" y="3705279"/>
                <a:ext cx="1498762" cy="925955"/>
              </a:xfrm>
              <a:custGeom>
                <a:avLst/>
                <a:gdLst>
                  <a:gd name="connsiteX0" fmla="*/ 0 w 1499190"/>
                  <a:gd name="connsiteY0" fmla="*/ 903767 h 925714"/>
                  <a:gd name="connsiteX1" fmla="*/ 244548 w 1499190"/>
                  <a:gd name="connsiteY1" fmla="*/ 839972 h 925714"/>
                  <a:gd name="connsiteX2" fmla="*/ 446567 w 1499190"/>
                  <a:gd name="connsiteY2" fmla="*/ 212651 h 925714"/>
                  <a:gd name="connsiteX3" fmla="*/ 1286539 w 1499190"/>
                  <a:gd name="connsiteY3" fmla="*/ 148856 h 925714"/>
                  <a:gd name="connsiteX4" fmla="*/ 1499190 w 1499190"/>
                  <a:gd name="connsiteY4" fmla="*/ 0 h 92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190" h="925714">
                    <a:moveTo>
                      <a:pt x="0" y="903767"/>
                    </a:moveTo>
                    <a:cubicBezTo>
                      <a:pt x="85060" y="929462"/>
                      <a:pt x="170120" y="955158"/>
                      <a:pt x="244548" y="839972"/>
                    </a:cubicBezTo>
                    <a:cubicBezTo>
                      <a:pt x="318976" y="724786"/>
                      <a:pt x="272902" y="327837"/>
                      <a:pt x="446567" y="212651"/>
                    </a:cubicBezTo>
                    <a:cubicBezTo>
                      <a:pt x="620232" y="97465"/>
                      <a:pt x="1111102" y="184298"/>
                      <a:pt x="1286539" y="148856"/>
                    </a:cubicBezTo>
                    <a:cubicBezTo>
                      <a:pt x="1461976" y="113414"/>
                      <a:pt x="1480583" y="56707"/>
                      <a:pt x="1499190" y="0"/>
                    </a:cubicBezTo>
                  </a:path>
                </a:pathLst>
              </a:custGeom>
              <a:noFill/>
              <a:ln w="88900">
                <a:solidFill>
                  <a:srgbClr val="FFFF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sp>
            <p:nvSpPr>
              <p:cNvPr id="31" name="Freeform 30">
                <a:extLst>
                  <a:ext uri="{FF2B5EF4-FFF2-40B4-BE49-F238E27FC236}">
                    <a16:creationId xmlns:a16="http://schemas.microsoft.com/office/drawing/2014/main" id="{905BD37D-314C-4D56-9924-9A8210FFD4FA}"/>
                  </a:ext>
                </a:extLst>
              </p:cNvPr>
              <p:cNvSpPr/>
              <p:nvPr/>
            </p:nvSpPr>
            <p:spPr>
              <a:xfrm>
                <a:off x="4657485" y="4773376"/>
                <a:ext cx="318624" cy="43320"/>
              </a:xfrm>
              <a:custGeom>
                <a:avLst/>
                <a:gdLst>
                  <a:gd name="connsiteX0" fmla="*/ 0 w 318976"/>
                  <a:gd name="connsiteY0" fmla="*/ 42531 h 42531"/>
                  <a:gd name="connsiteX1" fmla="*/ 318976 w 318976"/>
                  <a:gd name="connsiteY1" fmla="*/ 0 h 42531"/>
                </a:gdLst>
                <a:ahLst/>
                <a:cxnLst>
                  <a:cxn ang="0">
                    <a:pos x="connsiteX0" y="connsiteY0"/>
                  </a:cxn>
                  <a:cxn ang="0">
                    <a:pos x="connsiteX1" y="connsiteY1"/>
                  </a:cxn>
                </a:cxnLst>
                <a:rect l="l" t="t" r="r" b="b"/>
                <a:pathLst>
                  <a:path w="318976" h="42531">
                    <a:moveTo>
                      <a:pt x="0" y="42531"/>
                    </a:moveTo>
                    <a:lnTo>
                      <a:pt x="318976" y="0"/>
                    </a:lnTo>
                  </a:path>
                </a:pathLst>
              </a:custGeom>
              <a:noFill/>
              <a:ln w="889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sp>
            <p:nvSpPr>
              <p:cNvPr id="35" name="Freeform 34">
                <a:extLst>
                  <a:ext uri="{FF2B5EF4-FFF2-40B4-BE49-F238E27FC236}">
                    <a16:creationId xmlns:a16="http://schemas.microsoft.com/office/drawing/2014/main" id="{BC6843E9-8D9E-48CD-A549-7A7457F5FB5C}"/>
                  </a:ext>
                </a:extLst>
              </p:cNvPr>
              <p:cNvSpPr/>
              <p:nvPr/>
            </p:nvSpPr>
            <p:spPr>
              <a:xfrm>
                <a:off x="6145307" y="3307281"/>
                <a:ext cx="21880" cy="243672"/>
              </a:xfrm>
              <a:custGeom>
                <a:avLst/>
                <a:gdLst>
                  <a:gd name="connsiteX0" fmla="*/ 0 w 21265"/>
                  <a:gd name="connsiteY0" fmla="*/ 244549 h 244549"/>
                  <a:gd name="connsiteX1" fmla="*/ 21265 w 21265"/>
                  <a:gd name="connsiteY1" fmla="*/ 0 h 244549"/>
                </a:gdLst>
                <a:ahLst/>
                <a:cxnLst>
                  <a:cxn ang="0">
                    <a:pos x="connsiteX0" y="connsiteY0"/>
                  </a:cxn>
                  <a:cxn ang="0">
                    <a:pos x="connsiteX1" y="connsiteY1"/>
                  </a:cxn>
                </a:cxnLst>
                <a:rect l="l" t="t" r="r" b="b"/>
                <a:pathLst>
                  <a:path w="21265" h="244549">
                    <a:moveTo>
                      <a:pt x="0" y="244549"/>
                    </a:moveTo>
                    <a:lnTo>
                      <a:pt x="21265" y="0"/>
                    </a:lnTo>
                  </a:path>
                </a:pathLst>
              </a:custGeom>
              <a:noFill/>
              <a:ln w="889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sp>
            <p:nvSpPr>
              <p:cNvPr id="61" name="Freeform 60">
                <a:extLst>
                  <a:ext uri="{FF2B5EF4-FFF2-40B4-BE49-F238E27FC236}">
                    <a16:creationId xmlns:a16="http://schemas.microsoft.com/office/drawing/2014/main" id="{BCE448B9-A39D-42F1-9702-AACFB191976C}"/>
                  </a:ext>
                </a:extLst>
              </p:cNvPr>
              <p:cNvSpPr/>
              <p:nvPr/>
            </p:nvSpPr>
            <p:spPr>
              <a:xfrm>
                <a:off x="6164451" y="2328530"/>
                <a:ext cx="1020143" cy="978751"/>
              </a:xfrm>
              <a:custGeom>
                <a:avLst/>
                <a:gdLst>
                  <a:gd name="connsiteX0" fmla="*/ 0 w 1020726"/>
                  <a:gd name="connsiteY0" fmla="*/ 978196 h 978196"/>
                  <a:gd name="connsiteX1" fmla="*/ 191386 w 1020726"/>
                  <a:gd name="connsiteY1" fmla="*/ 446568 h 978196"/>
                  <a:gd name="connsiteX2" fmla="*/ 1020726 w 1020726"/>
                  <a:gd name="connsiteY2" fmla="*/ 0 h 978196"/>
                </a:gdLst>
                <a:ahLst/>
                <a:cxnLst>
                  <a:cxn ang="0">
                    <a:pos x="connsiteX0" y="connsiteY0"/>
                  </a:cxn>
                  <a:cxn ang="0">
                    <a:pos x="connsiteX1" y="connsiteY1"/>
                  </a:cxn>
                  <a:cxn ang="0">
                    <a:pos x="connsiteX2" y="connsiteY2"/>
                  </a:cxn>
                </a:cxnLst>
                <a:rect l="l" t="t" r="r" b="b"/>
                <a:pathLst>
                  <a:path w="1020726" h="978196">
                    <a:moveTo>
                      <a:pt x="0" y="978196"/>
                    </a:moveTo>
                    <a:cubicBezTo>
                      <a:pt x="10632" y="793898"/>
                      <a:pt x="21265" y="609601"/>
                      <a:pt x="191386" y="446568"/>
                    </a:cubicBezTo>
                    <a:cubicBezTo>
                      <a:pt x="361507" y="283535"/>
                      <a:pt x="691116" y="141767"/>
                      <a:pt x="1020726" y="0"/>
                    </a:cubicBezTo>
                  </a:path>
                </a:pathLst>
              </a:custGeom>
              <a:noFill/>
              <a:ln w="88900">
                <a:solidFill>
                  <a:srgbClr val="99FF6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grpSp>
      </p:grpSp>
      <p:grpSp>
        <p:nvGrpSpPr>
          <p:cNvPr id="9" name="Group 43">
            <a:extLst>
              <a:ext uri="{FF2B5EF4-FFF2-40B4-BE49-F238E27FC236}">
                <a16:creationId xmlns:a16="http://schemas.microsoft.com/office/drawing/2014/main" id="{FD1362F5-8D0C-440C-9C36-2B8216533080}"/>
              </a:ext>
            </a:extLst>
          </p:cNvPr>
          <p:cNvGrpSpPr>
            <a:grpSpLocks/>
          </p:cNvGrpSpPr>
          <p:nvPr/>
        </p:nvGrpSpPr>
        <p:grpSpPr bwMode="auto">
          <a:xfrm>
            <a:off x="1314450" y="796925"/>
            <a:ext cx="2446338" cy="1327150"/>
            <a:chOff x="1296540" y="300239"/>
            <a:chExt cx="2447273" cy="1327967"/>
          </a:xfrm>
        </p:grpSpPr>
        <p:sp>
          <p:nvSpPr>
            <p:cNvPr id="45" name="Oval 44">
              <a:extLst>
                <a:ext uri="{FF2B5EF4-FFF2-40B4-BE49-F238E27FC236}">
                  <a16:creationId xmlns:a16="http://schemas.microsoft.com/office/drawing/2014/main" id="{908D6DF3-85CD-474C-94B0-A0A9A7E2A17C}"/>
                </a:ext>
              </a:extLst>
            </p:cNvPr>
            <p:cNvSpPr/>
            <p:nvPr/>
          </p:nvSpPr>
          <p:spPr>
            <a:xfrm>
              <a:off x="1769796" y="729128"/>
              <a:ext cx="1283190" cy="899078"/>
            </a:xfrm>
            <a:prstGeom prst="ellipse">
              <a:avLst/>
            </a:prstGeom>
            <a:solidFill>
              <a:srgbClr val="660066">
                <a:alpha val="7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26661" name="TextBox 45">
              <a:extLst>
                <a:ext uri="{FF2B5EF4-FFF2-40B4-BE49-F238E27FC236}">
                  <a16:creationId xmlns:a16="http://schemas.microsoft.com/office/drawing/2014/main" id="{CEAAAB38-1488-424E-A714-A32FC4A86AAE}"/>
                </a:ext>
              </a:extLst>
            </p:cNvPr>
            <p:cNvSpPr txBox="1">
              <a:spLocks noChangeArrowheads="1"/>
            </p:cNvSpPr>
            <p:nvPr/>
          </p:nvSpPr>
          <p:spPr bwMode="auto">
            <a:xfrm>
              <a:off x="1296540" y="300239"/>
              <a:ext cx="24472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CA" altLang="en-US" sz="2200">
                  <a:solidFill>
                    <a:srgbClr val="944C94"/>
                  </a:solidFill>
                  <a:cs typeface="Arial" panose="020B0604020202020204" pitchFamily="34" charset="0"/>
                </a:rPr>
                <a:t>RNA Polymerase</a:t>
              </a:r>
            </a:p>
          </p:txBody>
        </p:sp>
      </p:grpSp>
      <p:grpSp>
        <p:nvGrpSpPr>
          <p:cNvPr id="12" name="Group 25">
            <a:extLst>
              <a:ext uri="{FF2B5EF4-FFF2-40B4-BE49-F238E27FC236}">
                <a16:creationId xmlns:a16="http://schemas.microsoft.com/office/drawing/2014/main" id="{22D625C1-3D70-45CD-B573-79E5C481792D}"/>
              </a:ext>
            </a:extLst>
          </p:cNvPr>
          <p:cNvGrpSpPr>
            <a:grpSpLocks/>
          </p:cNvGrpSpPr>
          <p:nvPr/>
        </p:nvGrpSpPr>
        <p:grpSpPr bwMode="auto">
          <a:xfrm>
            <a:off x="3632200" y="2379663"/>
            <a:ext cx="5424488" cy="4502150"/>
            <a:chOff x="3632239" y="1884909"/>
            <a:chExt cx="5424983" cy="4503022"/>
          </a:xfrm>
        </p:grpSpPr>
        <p:grpSp>
          <p:nvGrpSpPr>
            <p:cNvPr id="26640" name="Group 23">
              <a:extLst>
                <a:ext uri="{FF2B5EF4-FFF2-40B4-BE49-F238E27FC236}">
                  <a16:creationId xmlns:a16="http://schemas.microsoft.com/office/drawing/2014/main" id="{65AD758C-B480-4FB9-8C5D-9A5968F2BCEB}"/>
                </a:ext>
              </a:extLst>
            </p:cNvPr>
            <p:cNvGrpSpPr>
              <a:grpSpLocks/>
            </p:cNvGrpSpPr>
            <p:nvPr/>
          </p:nvGrpSpPr>
          <p:grpSpPr bwMode="auto">
            <a:xfrm>
              <a:off x="3632239" y="1884909"/>
              <a:ext cx="5424983" cy="4503022"/>
              <a:chOff x="3632239" y="1884909"/>
              <a:chExt cx="5424983" cy="4503022"/>
            </a:xfrm>
          </p:grpSpPr>
          <p:grpSp>
            <p:nvGrpSpPr>
              <p:cNvPr id="26642" name="Group 64">
                <a:extLst>
                  <a:ext uri="{FF2B5EF4-FFF2-40B4-BE49-F238E27FC236}">
                    <a16:creationId xmlns:a16="http://schemas.microsoft.com/office/drawing/2014/main" id="{E942CF2B-E53A-49B7-9E00-01E00B8FA9C9}"/>
                  </a:ext>
                </a:extLst>
              </p:cNvPr>
              <p:cNvGrpSpPr>
                <a:grpSpLocks/>
              </p:cNvGrpSpPr>
              <p:nvPr/>
            </p:nvGrpSpPr>
            <p:grpSpPr bwMode="auto">
              <a:xfrm>
                <a:off x="3632239" y="4014627"/>
                <a:ext cx="1018555" cy="1068847"/>
                <a:chOff x="4531523" y="3339972"/>
                <a:chExt cx="1018555" cy="1068847"/>
              </a:xfrm>
            </p:grpSpPr>
            <p:sp>
              <p:nvSpPr>
                <p:cNvPr id="63" name="Oval 62">
                  <a:extLst>
                    <a:ext uri="{FF2B5EF4-FFF2-40B4-BE49-F238E27FC236}">
                      <a16:creationId xmlns:a16="http://schemas.microsoft.com/office/drawing/2014/main" id="{88986328-0DD1-47A7-8D6C-1D17DF1527F6}"/>
                    </a:ext>
                  </a:extLst>
                </p:cNvPr>
                <p:cNvSpPr/>
                <p:nvPr/>
              </p:nvSpPr>
              <p:spPr>
                <a:xfrm rot="20640000">
                  <a:off x="4531523" y="3339503"/>
                  <a:ext cx="717616" cy="414418"/>
                </a:xfrm>
                <a:prstGeom prst="ellipse">
                  <a:avLst/>
                </a:prstGeom>
                <a:solidFill>
                  <a:srgbClr val="FFC0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sp>
              <p:nvSpPr>
                <p:cNvPr id="64" name="Oval 63">
                  <a:extLst>
                    <a:ext uri="{FF2B5EF4-FFF2-40B4-BE49-F238E27FC236}">
                      <a16:creationId xmlns:a16="http://schemas.microsoft.com/office/drawing/2014/main" id="{DA444F91-6B63-4B2A-A4FA-E7A3B0843748}"/>
                    </a:ext>
                  </a:extLst>
                </p:cNvPr>
                <p:cNvSpPr/>
                <p:nvPr/>
              </p:nvSpPr>
              <p:spPr>
                <a:xfrm rot="20658459">
                  <a:off x="4577565" y="3723752"/>
                  <a:ext cx="973226" cy="684346"/>
                </a:xfrm>
                <a:prstGeom prst="ellipse">
                  <a:avLst/>
                </a:prstGeom>
                <a:solidFill>
                  <a:srgbClr val="FFC0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grpSp>
          <p:grpSp>
            <p:nvGrpSpPr>
              <p:cNvPr id="26643" name="Group 65">
                <a:extLst>
                  <a:ext uri="{FF2B5EF4-FFF2-40B4-BE49-F238E27FC236}">
                    <a16:creationId xmlns:a16="http://schemas.microsoft.com/office/drawing/2014/main" id="{478060AB-F0E5-4205-B943-50D6BBF21A28}"/>
                  </a:ext>
                </a:extLst>
              </p:cNvPr>
              <p:cNvGrpSpPr>
                <a:grpSpLocks/>
              </p:cNvGrpSpPr>
              <p:nvPr/>
            </p:nvGrpSpPr>
            <p:grpSpPr bwMode="auto">
              <a:xfrm rot="-416220">
                <a:off x="5413053" y="2838939"/>
                <a:ext cx="1018555" cy="1068847"/>
                <a:chOff x="4531523" y="3339972"/>
                <a:chExt cx="1018555" cy="1068847"/>
              </a:xfrm>
            </p:grpSpPr>
            <p:sp>
              <p:nvSpPr>
                <p:cNvPr id="67" name="Oval 66">
                  <a:extLst>
                    <a:ext uri="{FF2B5EF4-FFF2-40B4-BE49-F238E27FC236}">
                      <a16:creationId xmlns:a16="http://schemas.microsoft.com/office/drawing/2014/main" id="{A3DCFFC7-4E77-4024-96CD-5062A2D449F6}"/>
                    </a:ext>
                  </a:extLst>
                </p:cNvPr>
                <p:cNvSpPr/>
                <p:nvPr/>
              </p:nvSpPr>
              <p:spPr>
                <a:xfrm rot="20640000">
                  <a:off x="4529344" y="3325095"/>
                  <a:ext cx="682687" cy="412830"/>
                </a:xfrm>
                <a:prstGeom prst="ellipse">
                  <a:avLst/>
                </a:prstGeom>
                <a:solidFill>
                  <a:srgbClr val="FFC0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sp>
              <p:nvSpPr>
                <p:cNvPr id="68" name="Oval 67">
                  <a:extLst>
                    <a:ext uri="{FF2B5EF4-FFF2-40B4-BE49-F238E27FC236}">
                      <a16:creationId xmlns:a16="http://schemas.microsoft.com/office/drawing/2014/main" id="{E74F599A-5744-49D0-A639-97705E5B108D}"/>
                    </a:ext>
                  </a:extLst>
                </p:cNvPr>
                <p:cNvSpPr/>
                <p:nvPr/>
              </p:nvSpPr>
              <p:spPr>
                <a:xfrm rot="20658459">
                  <a:off x="4573828" y="3702420"/>
                  <a:ext cx="943061" cy="677993"/>
                </a:xfrm>
                <a:prstGeom prst="ellipse">
                  <a:avLst/>
                </a:prstGeom>
                <a:solidFill>
                  <a:srgbClr val="FFC0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grpSp>
          <p:grpSp>
            <p:nvGrpSpPr>
              <p:cNvPr id="26644" name="Group 68">
                <a:extLst>
                  <a:ext uri="{FF2B5EF4-FFF2-40B4-BE49-F238E27FC236}">
                    <a16:creationId xmlns:a16="http://schemas.microsoft.com/office/drawing/2014/main" id="{98E4CEBD-B4FE-445B-AD90-9AE1419A8BAE}"/>
                  </a:ext>
                </a:extLst>
              </p:cNvPr>
              <p:cNvGrpSpPr>
                <a:grpSpLocks/>
              </p:cNvGrpSpPr>
              <p:nvPr/>
            </p:nvGrpSpPr>
            <p:grpSpPr bwMode="auto">
              <a:xfrm rot="-3637898">
                <a:off x="6398768" y="1859763"/>
                <a:ext cx="1018555" cy="1068847"/>
                <a:chOff x="4531523" y="3339972"/>
                <a:chExt cx="1018555" cy="1068847"/>
              </a:xfrm>
            </p:grpSpPr>
            <p:sp>
              <p:nvSpPr>
                <p:cNvPr id="70" name="Oval 69">
                  <a:extLst>
                    <a:ext uri="{FF2B5EF4-FFF2-40B4-BE49-F238E27FC236}">
                      <a16:creationId xmlns:a16="http://schemas.microsoft.com/office/drawing/2014/main" id="{D867B660-D984-49EA-B9E5-225D59F3041F}"/>
                    </a:ext>
                  </a:extLst>
                </p:cNvPr>
                <p:cNvSpPr/>
                <p:nvPr/>
              </p:nvSpPr>
              <p:spPr>
                <a:xfrm rot="20640000">
                  <a:off x="4532861" y="3338795"/>
                  <a:ext cx="714513" cy="414376"/>
                </a:xfrm>
                <a:prstGeom prst="ellipse">
                  <a:avLst/>
                </a:prstGeom>
                <a:solidFill>
                  <a:srgbClr val="FFC0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sp>
              <p:nvSpPr>
                <p:cNvPr id="71" name="Oval 70">
                  <a:extLst>
                    <a:ext uri="{FF2B5EF4-FFF2-40B4-BE49-F238E27FC236}">
                      <a16:creationId xmlns:a16="http://schemas.microsoft.com/office/drawing/2014/main" id="{F353D73D-4198-46F4-8050-A7F38D71C06E}"/>
                    </a:ext>
                  </a:extLst>
                </p:cNvPr>
                <p:cNvSpPr/>
                <p:nvPr/>
              </p:nvSpPr>
              <p:spPr>
                <a:xfrm rot="20658459">
                  <a:off x="4578386" y="3723888"/>
                  <a:ext cx="970150" cy="684276"/>
                </a:xfrm>
                <a:prstGeom prst="ellipse">
                  <a:avLst/>
                </a:prstGeom>
                <a:solidFill>
                  <a:srgbClr val="FFC0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grpSp>
          <p:sp>
            <p:nvSpPr>
              <p:cNvPr id="74" name="Freeform 73">
                <a:extLst>
                  <a:ext uri="{FF2B5EF4-FFF2-40B4-BE49-F238E27FC236}">
                    <a16:creationId xmlns:a16="http://schemas.microsoft.com/office/drawing/2014/main" id="{6CBC7D0F-A6D5-4AB5-B06D-F2BF85D520EF}"/>
                  </a:ext>
                </a:extLst>
              </p:cNvPr>
              <p:cNvSpPr/>
              <p:nvPr/>
            </p:nvSpPr>
            <p:spPr>
              <a:xfrm>
                <a:off x="4189503" y="4831880"/>
                <a:ext cx="750956" cy="662115"/>
              </a:xfrm>
              <a:custGeom>
                <a:avLst/>
                <a:gdLst>
                  <a:gd name="connsiteX0" fmla="*/ 0 w 750627"/>
                  <a:gd name="connsiteY0" fmla="*/ 0 h 662521"/>
                  <a:gd name="connsiteX1" fmla="*/ 95534 w 750627"/>
                  <a:gd name="connsiteY1" fmla="*/ 382138 h 662521"/>
                  <a:gd name="connsiteX2" fmla="*/ 368489 w 750627"/>
                  <a:gd name="connsiteY2" fmla="*/ 382138 h 662521"/>
                  <a:gd name="connsiteX3" fmla="*/ 436728 w 750627"/>
                  <a:gd name="connsiteY3" fmla="*/ 627797 h 662521"/>
                  <a:gd name="connsiteX4" fmla="*/ 750627 w 750627"/>
                  <a:gd name="connsiteY4" fmla="*/ 655093 h 662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662521">
                    <a:moveTo>
                      <a:pt x="0" y="0"/>
                    </a:moveTo>
                    <a:cubicBezTo>
                      <a:pt x="17059" y="159224"/>
                      <a:pt x="34119" y="318448"/>
                      <a:pt x="95534" y="382138"/>
                    </a:cubicBezTo>
                    <a:cubicBezTo>
                      <a:pt x="156949" y="445828"/>
                      <a:pt x="311623" y="341195"/>
                      <a:pt x="368489" y="382138"/>
                    </a:cubicBezTo>
                    <a:cubicBezTo>
                      <a:pt x="425355" y="423081"/>
                      <a:pt x="373038" y="582305"/>
                      <a:pt x="436728" y="627797"/>
                    </a:cubicBezTo>
                    <a:cubicBezTo>
                      <a:pt x="500418" y="673289"/>
                      <a:pt x="625522" y="664191"/>
                      <a:pt x="750627" y="655093"/>
                    </a:cubicBezTo>
                  </a:path>
                </a:pathLst>
              </a:custGeom>
              <a:noFill/>
              <a:ln w="50800">
                <a:solidFill>
                  <a:srgbClr val="CC33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sp>
            <p:nvSpPr>
              <p:cNvPr id="75" name="Freeform 74">
                <a:extLst>
                  <a:ext uri="{FF2B5EF4-FFF2-40B4-BE49-F238E27FC236}">
                    <a16:creationId xmlns:a16="http://schemas.microsoft.com/office/drawing/2014/main" id="{6D991F7B-A38B-4393-880A-5E099EC04C5C}"/>
                  </a:ext>
                </a:extLst>
              </p:cNvPr>
              <p:cNvSpPr/>
              <p:nvPr/>
            </p:nvSpPr>
            <p:spPr>
              <a:xfrm rot="20708187">
                <a:off x="6134367" y="3563221"/>
                <a:ext cx="750957" cy="663704"/>
              </a:xfrm>
              <a:custGeom>
                <a:avLst/>
                <a:gdLst>
                  <a:gd name="connsiteX0" fmla="*/ 0 w 750627"/>
                  <a:gd name="connsiteY0" fmla="*/ 0 h 662521"/>
                  <a:gd name="connsiteX1" fmla="*/ 95534 w 750627"/>
                  <a:gd name="connsiteY1" fmla="*/ 382138 h 662521"/>
                  <a:gd name="connsiteX2" fmla="*/ 368489 w 750627"/>
                  <a:gd name="connsiteY2" fmla="*/ 382138 h 662521"/>
                  <a:gd name="connsiteX3" fmla="*/ 436728 w 750627"/>
                  <a:gd name="connsiteY3" fmla="*/ 627797 h 662521"/>
                  <a:gd name="connsiteX4" fmla="*/ 750627 w 750627"/>
                  <a:gd name="connsiteY4" fmla="*/ 655093 h 662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662521">
                    <a:moveTo>
                      <a:pt x="0" y="0"/>
                    </a:moveTo>
                    <a:cubicBezTo>
                      <a:pt x="17059" y="159224"/>
                      <a:pt x="34119" y="318448"/>
                      <a:pt x="95534" y="382138"/>
                    </a:cubicBezTo>
                    <a:cubicBezTo>
                      <a:pt x="156949" y="445828"/>
                      <a:pt x="311623" y="341195"/>
                      <a:pt x="368489" y="382138"/>
                    </a:cubicBezTo>
                    <a:cubicBezTo>
                      <a:pt x="425355" y="423081"/>
                      <a:pt x="373038" y="582305"/>
                      <a:pt x="436728" y="627797"/>
                    </a:cubicBezTo>
                    <a:cubicBezTo>
                      <a:pt x="500418" y="673289"/>
                      <a:pt x="625522" y="664191"/>
                      <a:pt x="750627" y="655093"/>
                    </a:cubicBezTo>
                  </a:path>
                </a:pathLst>
              </a:custGeom>
              <a:noFill/>
              <a:ln w="50800">
                <a:solidFill>
                  <a:srgbClr val="FFFF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sp>
            <p:nvSpPr>
              <p:cNvPr id="76" name="Freeform 75">
                <a:extLst>
                  <a:ext uri="{FF2B5EF4-FFF2-40B4-BE49-F238E27FC236}">
                    <a16:creationId xmlns:a16="http://schemas.microsoft.com/office/drawing/2014/main" id="{AA81C03D-141B-475D-9C8D-D8417DE77456}"/>
                  </a:ext>
                </a:extLst>
              </p:cNvPr>
              <p:cNvSpPr/>
              <p:nvPr/>
            </p:nvSpPr>
            <p:spPr>
              <a:xfrm rot="5687239" flipV="1">
                <a:off x="7111525" y="2611365"/>
                <a:ext cx="749445" cy="662047"/>
              </a:xfrm>
              <a:custGeom>
                <a:avLst/>
                <a:gdLst>
                  <a:gd name="connsiteX0" fmla="*/ 0 w 750627"/>
                  <a:gd name="connsiteY0" fmla="*/ 0 h 662521"/>
                  <a:gd name="connsiteX1" fmla="*/ 95534 w 750627"/>
                  <a:gd name="connsiteY1" fmla="*/ 382138 h 662521"/>
                  <a:gd name="connsiteX2" fmla="*/ 368489 w 750627"/>
                  <a:gd name="connsiteY2" fmla="*/ 382138 h 662521"/>
                  <a:gd name="connsiteX3" fmla="*/ 436728 w 750627"/>
                  <a:gd name="connsiteY3" fmla="*/ 627797 h 662521"/>
                  <a:gd name="connsiteX4" fmla="*/ 750627 w 750627"/>
                  <a:gd name="connsiteY4" fmla="*/ 655093 h 662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627" h="662521">
                    <a:moveTo>
                      <a:pt x="0" y="0"/>
                    </a:moveTo>
                    <a:cubicBezTo>
                      <a:pt x="17059" y="159224"/>
                      <a:pt x="34119" y="318448"/>
                      <a:pt x="95534" y="382138"/>
                    </a:cubicBezTo>
                    <a:cubicBezTo>
                      <a:pt x="156949" y="445828"/>
                      <a:pt x="311623" y="341195"/>
                      <a:pt x="368489" y="382138"/>
                    </a:cubicBezTo>
                    <a:cubicBezTo>
                      <a:pt x="425355" y="423081"/>
                      <a:pt x="373038" y="582305"/>
                      <a:pt x="436728" y="627797"/>
                    </a:cubicBezTo>
                    <a:cubicBezTo>
                      <a:pt x="500418" y="673289"/>
                      <a:pt x="625522" y="664191"/>
                      <a:pt x="750627" y="655093"/>
                    </a:cubicBezTo>
                  </a:path>
                </a:pathLst>
              </a:custGeom>
              <a:noFill/>
              <a:ln w="50800">
                <a:solidFill>
                  <a:srgbClr val="99FF6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sp>
            <p:nvSpPr>
              <p:cNvPr id="77" name="Oval 76">
                <a:extLst>
                  <a:ext uri="{FF2B5EF4-FFF2-40B4-BE49-F238E27FC236}">
                    <a16:creationId xmlns:a16="http://schemas.microsoft.com/office/drawing/2014/main" id="{A94EE67F-6B99-4CE3-AB19-2B076F904B17}"/>
                  </a:ext>
                </a:extLst>
              </p:cNvPr>
              <p:cNvSpPr/>
              <p:nvPr/>
            </p:nvSpPr>
            <p:spPr>
              <a:xfrm>
                <a:off x="4676909" y="5649600"/>
                <a:ext cx="914483" cy="738331"/>
              </a:xfrm>
              <a:prstGeom prst="ellipse">
                <a:avLst/>
              </a:prstGeom>
              <a:solidFill>
                <a:srgbClr val="CC33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sz="2200">
                  <a:cs typeface="Arial" panose="020B0604020202020204" pitchFamily="34" charset="0"/>
                </a:endParaRPr>
              </a:p>
            </p:txBody>
          </p:sp>
          <p:sp>
            <p:nvSpPr>
              <p:cNvPr id="78" name="Oval 77">
                <a:extLst>
                  <a:ext uri="{FF2B5EF4-FFF2-40B4-BE49-F238E27FC236}">
                    <a16:creationId xmlns:a16="http://schemas.microsoft.com/office/drawing/2014/main" id="{250D1AE7-07E4-43F2-B4F2-6FADE4F3044D}"/>
                  </a:ext>
                </a:extLst>
              </p:cNvPr>
              <p:cNvSpPr/>
              <p:nvPr/>
            </p:nvSpPr>
            <p:spPr>
              <a:xfrm>
                <a:off x="6474123" y="4401583"/>
                <a:ext cx="758894" cy="595428"/>
              </a:xfrm>
              <a:prstGeom prst="ellipse">
                <a:avLst/>
              </a:prstGeom>
              <a:solidFill>
                <a:srgbClr val="FFFF00"/>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sz="2200">
                  <a:cs typeface="Arial" panose="020B0604020202020204" pitchFamily="34" charset="0"/>
                </a:endParaRPr>
              </a:p>
            </p:txBody>
          </p:sp>
          <p:sp>
            <p:nvSpPr>
              <p:cNvPr id="79" name="Oval 78">
                <a:extLst>
                  <a:ext uri="{FF2B5EF4-FFF2-40B4-BE49-F238E27FC236}">
                    <a16:creationId xmlns:a16="http://schemas.microsoft.com/office/drawing/2014/main" id="{46CEB3E1-9B85-4983-80DB-C3C86403B125}"/>
                  </a:ext>
                </a:extLst>
              </p:cNvPr>
              <p:cNvSpPr/>
              <p:nvPr/>
            </p:nvSpPr>
            <p:spPr>
              <a:xfrm>
                <a:off x="8055418" y="2878876"/>
                <a:ext cx="695388" cy="512861"/>
              </a:xfrm>
              <a:prstGeom prst="ellipse">
                <a:avLst/>
              </a:prstGeom>
              <a:solidFill>
                <a:srgbClr val="99FF66"/>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sp>
            <p:nvSpPr>
              <p:cNvPr id="26651" name="TextBox 7">
                <a:extLst>
                  <a:ext uri="{FF2B5EF4-FFF2-40B4-BE49-F238E27FC236}">
                    <a16:creationId xmlns:a16="http://schemas.microsoft.com/office/drawing/2014/main" id="{32000DCC-F99D-479F-90BB-050EE7F17488}"/>
                  </a:ext>
                </a:extLst>
              </p:cNvPr>
              <p:cNvSpPr txBox="1">
                <a:spLocks noChangeArrowheads="1"/>
              </p:cNvSpPr>
              <p:nvPr/>
            </p:nvSpPr>
            <p:spPr bwMode="auto">
              <a:xfrm>
                <a:off x="5551341" y="5812051"/>
                <a:ext cx="19287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cs typeface="Arial" panose="020B0604020202020204" pitchFamily="34" charset="0"/>
                  </a:rPr>
                  <a:t>β-galactosidase</a:t>
                </a:r>
                <a:endParaRPr lang="en-CA" altLang="en-US" sz="1600">
                  <a:cs typeface="Arial" panose="020B0604020202020204" pitchFamily="34" charset="0"/>
                </a:endParaRPr>
              </a:p>
            </p:txBody>
          </p:sp>
          <p:sp>
            <p:nvSpPr>
              <p:cNvPr id="26652" name="TextBox 13">
                <a:extLst>
                  <a:ext uri="{FF2B5EF4-FFF2-40B4-BE49-F238E27FC236}">
                    <a16:creationId xmlns:a16="http://schemas.microsoft.com/office/drawing/2014/main" id="{5B39218C-0348-4D5A-A36E-E5A5CE6C1202}"/>
                  </a:ext>
                </a:extLst>
              </p:cNvPr>
              <p:cNvSpPr txBox="1">
                <a:spLocks noChangeArrowheads="1"/>
              </p:cNvSpPr>
              <p:nvPr/>
            </p:nvSpPr>
            <p:spPr bwMode="auto">
              <a:xfrm>
                <a:off x="5756688" y="4972337"/>
                <a:ext cx="21210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cs typeface="Arial" panose="020B0604020202020204" pitchFamily="34" charset="0"/>
                  </a:rPr>
                  <a:t>lactose permease</a:t>
                </a:r>
                <a:endParaRPr lang="en-CA" altLang="en-US" sz="1600">
                  <a:cs typeface="Arial" panose="020B0604020202020204" pitchFamily="34" charset="0"/>
                </a:endParaRPr>
              </a:p>
            </p:txBody>
          </p:sp>
          <p:sp>
            <p:nvSpPr>
              <p:cNvPr id="26653" name="TextBox 14">
                <a:extLst>
                  <a:ext uri="{FF2B5EF4-FFF2-40B4-BE49-F238E27FC236}">
                    <a16:creationId xmlns:a16="http://schemas.microsoft.com/office/drawing/2014/main" id="{F6C9E31B-DFA6-4BEB-AB05-C0156F3AAFC6}"/>
                  </a:ext>
                </a:extLst>
              </p:cNvPr>
              <p:cNvSpPr txBox="1">
                <a:spLocks noChangeArrowheads="1"/>
              </p:cNvSpPr>
              <p:nvPr/>
            </p:nvSpPr>
            <p:spPr bwMode="auto">
              <a:xfrm>
                <a:off x="7115665" y="3422047"/>
                <a:ext cx="194155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600">
                    <a:cs typeface="Arial" panose="020B0604020202020204" pitchFamily="34" charset="0"/>
                  </a:rPr>
                  <a:t>Thiogalactoside</a:t>
                </a:r>
              </a:p>
              <a:p>
                <a:pPr algn="ctr" eaLnBrk="1" hangingPunct="1">
                  <a:spcBef>
                    <a:spcPct val="0"/>
                  </a:spcBef>
                  <a:buFontTx/>
                  <a:buNone/>
                </a:pPr>
                <a:r>
                  <a:rPr lang="en-US" altLang="en-US" sz="1600">
                    <a:cs typeface="Arial" panose="020B0604020202020204" pitchFamily="34" charset="0"/>
                  </a:rPr>
                  <a:t>transacetylase</a:t>
                </a:r>
                <a:endParaRPr lang="en-CA" altLang="en-US" sz="1600">
                  <a:cs typeface="Arial" panose="020B0604020202020204" pitchFamily="34" charset="0"/>
                </a:endParaRPr>
              </a:p>
            </p:txBody>
          </p:sp>
        </p:grpSp>
        <p:sp>
          <p:nvSpPr>
            <p:cNvPr id="26641" name="TextBox 24">
              <a:extLst>
                <a:ext uri="{FF2B5EF4-FFF2-40B4-BE49-F238E27FC236}">
                  <a16:creationId xmlns:a16="http://schemas.microsoft.com/office/drawing/2014/main" id="{4F69C487-E2C7-4705-8F49-65FB109E621F}"/>
                </a:ext>
              </a:extLst>
            </p:cNvPr>
            <p:cNvSpPr txBox="1">
              <a:spLocks noChangeArrowheads="1"/>
            </p:cNvSpPr>
            <p:nvPr/>
          </p:nvSpPr>
          <p:spPr bwMode="auto">
            <a:xfrm>
              <a:off x="3931135" y="3334464"/>
              <a:ext cx="15504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CA" altLang="en-US" sz="2200">
                  <a:solidFill>
                    <a:srgbClr val="FFC000"/>
                  </a:solidFill>
                  <a:cs typeface="Arial" panose="020B0604020202020204" pitchFamily="34" charset="0"/>
                </a:rPr>
                <a:t>Ribosome</a:t>
              </a:r>
            </a:p>
          </p:txBody>
        </p:sp>
      </p:grpSp>
      <p:sp>
        <p:nvSpPr>
          <p:cNvPr id="26639" name="TextBox 48">
            <a:extLst>
              <a:ext uri="{FF2B5EF4-FFF2-40B4-BE49-F238E27FC236}">
                <a16:creationId xmlns:a16="http://schemas.microsoft.com/office/drawing/2014/main" id="{2B8A1830-01E4-4527-9E67-3FB97962DFA5}"/>
              </a:ext>
            </a:extLst>
          </p:cNvPr>
          <p:cNvSpPr txBox="1">
            <a:spLocks noChangeArrowheads="1"/>
          </p:cNvSpPr>
          <p:nvPr/>
        </p:nvSpPr>
        <p:spPr bwMode="auto">
          <a:xfrm>
            <a:off x="1162050" y="98425"/>
            <a:ext cx="703421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a:t>Functional Outcome of Lac Operon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5.55556E-7 -7.40741E-7 L 0.59167 -0.00046 " pathEditMode="relative" rAng="0" ptsTypes="AA">
                                      <p:cBhvr>
                                        <p:cTn id="6" dur="2000" fill="hold"/>
                                        <p:tgtEl>
                                          <p:spTgt spid="9"/>
                                        </p:tgtEl>
                                        <p:attrNameLst>
                                          <p:attrName>ppt_x</p:attrName>
                                          <p:attrName>ppt_y</p:attrName>
                                        </p:attrNameLst>
                                      </p:cBhvr>
                                      <p:rCtr x="2958300" y="-2300"/>
                                    </p:animMotion>
                                  </p:childTnLst>
                                </p:cTn>
                              </p:par>
                            </p:childTnLst>
                          </p:cTn>
                        </p:par>
                        <p:par>
                          <p:cTn id="7" fill="hold" nodeType="afterGroup">
                            <p:stCondLst>
                              <p:cond delay="2000"/>
                            </p:stCondLst>
                            <p:childTnLst>
                              <p:par>
                                <p:cTn id="8" presetID="1" presetClass="entr" presetSubtype="0" fill="hold"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par>
                                <p:cTn id="10" presetID="1" presetClass="entr" presetSubtype="0" fill="hold" nodeType="withEffect">
                                  <p:stCondLst>
                                    <p:cond delay="50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DB6A522D-C517-4800-877A-34C4D6D837C8}"/>
              </a:ext>
            </a:extLst>
          </p:cNvPr>
          <p:cNvSpPr/>
          <p:nvPr/>
        </p:nvSpPr>
        <p:spPr>
          <a:xfrm>
            <a:off x="2514600" y="3157538"/>
            <a:ext cx="684213" cy="246062"/>
          </a:xfrm>
          <a:prstGeom prst="rect">
            <a:avLst/>
          </a:prstGeom>
          <a:solidFill>
            <a:srgbClr val="008000">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16" name="Rectangle 15">
            <a:extLst>
              <a:ext uri="{FF2B5EF4-FFF2-40B4-BE49-F238E27FC236}">
                <a16:creationId xmlns:a16="http://schemas.microsoft.com/office/drawing/2014/main" id="{74E96BD9-D610-4B75-B92E-8EB48DF79332}"/>
              </a:ext>
            </a:extLst>
          </p:cNvPr>
          <p:cNvSpPr/>
          <p:nvPr/>
        </p:nvSpPr>
        <p:spPr>
          <a:xfrm>
            <a:off x="3106738" y="3157538"/>
            <a:ext cx="617537" cy="246062"/>
          </a:xfrm>
          <a:prstGeom prst="rect">
            <a:avLst/>
          </a:prstGeom>
          <a:solidFill>
            <a:srgbClr val="FF0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27652" name="TextBox 17">
            <a:extLst>
              <a:ext uri="{FF2B5EF4-FFF2-40B4-BE49-F238E27FC236}">
                <a16:creationId xmlns:a16="http://schemas.microsoft.com/office/drawing/2014/main" id="{98D7B081-7EE4-496C-B394-1794883AB526}"/>
              </a:ext>
            </a:extLst>
          </p:cNvPr>
          <p:cNvSpPr txBox="1">
            <a:spLocks noChangeArrowheads="1"/>
          </p:cNvSpPr>
          <p:nvPr/>
        </p:nvSpPr>
        <p:spPr bwMode="auto">
          <a:xfrm>
            <a:off x="2754313" y="3527425"/>
            <a:ext cx="158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cs typeface="Arial" panose="020B0604020202020204" pitchFamily="34" charset="0"/>
              </a:rPr>
              <a:t>Lac operator</a:t>
            </a:r>
          </a:p>
        </p:txBody>
      </p:sp>
      <p:grpSp>
        <p:nvGrpSpPr>
          <p:cNvPr id="27653" name="Group 68">
            <a:extLst>
              <a:ext uri="{FF2B5EF4-FFF2-40B4-BE49-F238E27FC236}">
                <a16:creationId xmlns:a16="http://schemas.microsoft.com/office/drawing/2014/main" id="{3FD6C2D8-FFA3-4ABC-B196-F618BB4820F9}"/>
              </a:ext>
            </a:extLst>
          </p:cNvPr>
          <p:cNvGrpSpPr>
            <a:grpSpLocks/>
          </p:cNvGrpSpPr>
          <p:nvPr/>
        </p:nvGrpSpPr>
        <p:grpSpPr bwMode="auto">
          <a:xfrm>
            <a:off x="3135313" y="2563813"/>
            <a:ext cx="565150" cy="585787"/>
            <a:chOff x="3290516" y="2275814"/>
            <a:chExt cx="564810" cy="586932"/>
          </a:xfrm>
        </p:grpSpPr>
        <p:sp>
          <p:nvSpPr>
            <p:cNvPr id="3" name="Oval 2">
              <a:extLst>
                <a:ext uri="{FF2B5EF4-FFF2-40B4-BE49-F238E27FC236}">
                  <a16:creationId xmlns:a16="http://schemas.microsoft.com/office/drawing/2014/main" id="{771BEF8F-2D4C-4CB2-B7DC-5FAF1D7F4990}"/>
                </a:ext>
              </a:extLst>
            </p:cNvPr>
            <p:cNvSpPr>
              <a:spLocks noChangeAspect="1"/>
            </p:cNvSpPr>
            <p:nvPr/>
          </p:nvSpPr>
          <p:spPr>
            <a:xfrm>
              <a:off x="3290516" y="2275814"/>
              <a:ext cx="323655" cy="324483"/>
            </a:xfrm>
            <a:prstGeom prst="ellipse">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25" name="Oval 24">
              <a:extLst>
                <a:ext uri="{FF2B5EF4-FFF2-40B4-BE49-F238E27FC236}">
                  <a16:creationId xmlns:a16="http://schemas.microsoft.com/office/drawing/2014/main" id="{F3AA2BC6-7433-4FDD-A9D3-9EA6485473D2}"/>
                </a:ext>
              </a:extLst>
            </p:cNvPr>
            <p:cNvSpPr>
              <a:spLocks noChangeAspect="1"/>
            </p:cNvSpPr>
            <p:nvPr/>
          </p:nvSpPr>
          <p:spPr>
            <a:xfrm>
              <a:off x="3531671" y="2275814"/>
              <a:ext cx="323655" cy="324483"/>
            </a:xfrm>
            <a:prstGeom prst="ellipse">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26" name="Oval 25">
              <a:extLst>
                <a:ext uri="{FF2B5EF4-FFF2-40B4-BE49-F238E27FC236}">
                  <a16:creationId xmlns:a16="http://schemas.microsoft.com/office/drawing/2014/main" id="{C10ABF66-B7BE-450E-B9A0-2730544837E9}"/>
                </a:ext>
              </a:extLst>
            </p:cNvPr>
            <p:cNvSpPr>
              <a:spLocks noChangeAspect="1"/>
            </p:cNvSpPr>
            <p:nvPr/>
          </p:nvSpPr>
          <p:spPr>
            <a:xfrm>
              <a:off x="3290516" y="2538263"/>
              <a:ext cx="323655" cy="324483"/>
            </a:xfrm>
            <a:prstGeom prst="ellipse">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28" name="Oval 27">
              <a:extLst>
                <a:ext uri="{FF2B5EF4-FFF2-40B4-BE49-F238E27FC236}">
                  <a16:creationId xmlns:a16="http://schemas.microsoft.com/office/drawing/2014/main" id="{21891D81-5763-4AA8-82CB-DAA816AD9EBB}"/>
                </a:ext>
              </a:extLst>
            </p:cNvPr>
            <p:cNvSpPr>
              <a:spLocks noChangeAspect="1"/>
            </p:cNvSpPr>
            <p:nvPr/>
          </p:nvSpPr>
          <p:spPr>
            <a:xfrm>
              <a:off x="3531671" y="2538263"/>
              <a:ext cx="323655" cy="324483"/>
            </a:xfrm>
            <a:prstGeom prst="ellipse">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grpSp>
      <p:sp>
        <p:nvSpPr>
          <p:cNvPr id="27654" name="TextBox 28">
            <a:extLst>
              <a:ext uri="{FF2B5EF4-FFF2-40B4-BE49-F238E27FC236}">
                <a16:creationId xmlns:a16="http://schemas.microsoft.com/office/drawing/2014/main" id="{96B50C6C-803C-4888-83DA-CD9D58A04AE2}"/>
              </a:ext>
            </a:extLst>
          </p:cNvPr>
          <p:cNvSpPr txBox="1">
            <a:spLocks noChangeArrowheads="1"/>
          </p:cNvSpPr>
          <p:nvPr/>
        </p:nvSpPr>
        <p:spPr bwMode="auto">
          <a:xfrm>
            <a:off x="3302000" y="2084388"/>
            <a:ext cx="1709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solidFill>
                  <a:srgbClr val="3D3DFF"/>
                </a:solidFill>
                <a:cs typeface="Arial" panose="020B0604020202020204" pitchFamily="34" charset="0"/>
              </a:rPr>
              <a:t>Lac repressor</a:t>
            </a:r>
          </a:p>
        </p:txBody>
      </p:sp>
      <p:sp>
        <p:nvSpPr>
          <p:cNvPr id="52" name="Rectangle 51">
            <a:extLst>
              <a:ext uri="{FF2B5EF4-FFF2-40B4-BE49-F238E27FC236}">
                <a16:creationId xmlns:a16="http://schemas.microsoft.com/office/drawing/2014/main" id="{329B1451-1F9B-495A-9980-7B50D8990AAC}"/>
              </a:ext>
            </a:extLst>
          </p:cNvPr>
          <p:cNvSpPr/>
          <p:nvPr/>
        </p:nvSpPr>
        <p:spPr>
          <a:xfrm>
            <a:off x="3859213" y="3159125"/>
            <a:ext cx="2159000" cy="246063"/>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53" name="Rectangle 52">
            <a:extLst>
              <a:ext uri="{FF2B5EF4-FFF2-40B4-BE49-F238E27FC236}">
                <a16:creationId xmlns:a16="http://schemas.microsoft.com/office/drawing/2014/main" id="{879FB69C-1BB8-4403-8314-DC732490ABC8}"/>
              </a:ext>
            </a:extLst>
          </p:cNvPr>
          <p:cNvSpPr/>
          <p:nvPr/>
        </p:nvSpPr>
        <p:spPr>
          <a:xfrm>
            <a:off x="6099175" y="3159125"/>
            <a:ext cx="1331913" cy="246063"/>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54" name="Rectangle 53">
            <a:extLst>
              <a:ext uri="{FF2B5EF4-FFF2-40B4-BE49-F238E27FC236}">
                <a16:creationId xmlns:a16="http://schemas.microsoft.com/office/drawing/2014/main" id="{39BDDFEC-5D85-459E-9D27-CEEA61939D2E}"/>
              </a:ext>
            </a:extLst>
          </p:cNvPr>
          <p:cNvSpPr/>
          <p:nvPr/>
        </p:nvSpPr>
        <p:spPr>
          <a:xfrm>
            <a:off x="7505700" y="3159125"/>
            <a:ext cx="1081088" cy="246063"/>
          </a:xfrm>
          <a:prstGeom prst="rect">
            <a:avLst/>
          </a:prstGeom>
          <a:solidFill>
            <a:srgbClr val="CCFFC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27658" name="TextBox 54">
            <a:extLst>
              <a:ext uri="{FF2B5EF4-FFF2-40B4-BE49-F238E27FC236}">
                <a16:creationId xmlns:a16="http://schemas.microsoft.com/office/drawing/2014/main" id="{FF183E95-2E99-4B3E-9A1D-F9F28F81CD41}"/>
              </a:ext>
            </a:extLst>
          </p:cNvPr>
          <p:cNvSpPr txBox="1">
            <a:spLocks noChangeArrowheads="1"/>
          </p:cNvSpPr>
          <p:nvPr/>
        </p:nvSpPr>
        <p:spPr bwMode="auto">
          <a:xfrm>
            <a:off x="4608513" y="3094038"/>
            <a:ext cx="646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i="1">
                <a:cs typeface="Arial" panose="020B0604020202020204" pitchFamily="34" charset="0"/>
              </a:rPr>
              <a:t>lacZ</a:t>
            </a:r>
          </a:p>
        </p:txBody>
      </p:sp>
      <p:sp>
        <p:nvSpPr>
          <p:cNvPr id="27659" name="TextBox 55">
            <a:extLst>
              <a:ext uri="{FF2B5EF4-FFF2-40B4-BE49-F238E27FC236}">
                <a16:creationId xmlns:a16="http://schemas.microsoft.com/office/drawing/2014/main" id="{0D613242-06FB-4D48-9C37-10A1244338D0}"/>
              </a:ext>
            </a:extLst>
          </p:cNvPr>
          <p:cNvSpPr txBox="1">
            <a:spLocks noChangeArrowheads="1"/>
          </p:cNvSpPr>
          <p:nvPr/>
        </p:nvSpPr>
        <p:spPr bwMode="auto">
          <a:xfrm>
            <a:off x="6446838" y="3084513"/>
            <a:ext cx="677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i="1">
                <a:cs typeface="Arial" panose="020B0604020202020204" pitchFamily="34" charset="0"/>
              </a:rPr>
              <a:t>lacY</a:t>
            </a:r>
          </a:p>
        </p:txBody>
      </p:sp>
      <p:sp>
        <p:nvSpPr>
          <p:cNvPr id="27660" name="TextBox 56">
            <a:extLst>
              <a:ext uri="{FF2B5EF4-FFF2-40B4-BE49-F238E27FC236}">
                <a16:creationId xmlns:a16="http://schemas.microsoft.com/office/drawing/2014/main" id="{22FF22FD-0349-4CFF-A386-B898AC5CF0BF}"/>
              </a:ext>
            </a:extLst>
          </p:cNvPr>
          <p:cNvSpPr txBox="1">
            <a:spLocks noChangeArrowheads="1"/>
          </p:cNvSpPr>
          <p:nvPr/>
        </p:nvSpPr>
        <p:spPr bwMode="auto">
          <a:xfrm>
            <a:off x="7764463" y="30845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i="1">
                <a:cs typeface="Arial" panose="020B0604020202020204" pitchFamily="34" charset="0"/>
              </a:rPr>
              <a:t>lacA</a:t>
            </a:r>
          </a:p>
        </p:txBody>
      </p:sp>
      <p:sp>
        <p:nvSpPr>
          <p:cNvPr id="27661" name="TextBox 57">
            <a:extLst>
              <a:ext uri="{FF2B5EF4-FFF2-40B4-BE49-F238E27FC236}">
                <a16:creationId xmlns:a16="http://schemas.microsoft.com/office/drawing/2014/main" id="{6A231ACA-FF90-41D0-98BF-1C061F633908}"/>
              </a:ext>
            </a:extLst>
          </p:cNvPr>
          <p:cNvSpPr txBox="1">
            <a:spLocks noChangeArrowheads="1"/>
          </p:cNvSpPr>
          <p:nvPr/>
        </p:nvSpPr>
        <p:spPr bwMode="auto">
          <a:xfrm>
            <a:off x="5478463" y="3465513"/>
            <a:ext cx="17557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200">
                <a:cs typeface="Arial" panose="020B0604020202020204" pitchFamily="34" charset="0"/>
              </a:rPr>
              <a:t>Lac Operon</a:t>
            </a:r>
          </a:p>
        </p:txBody>
      </p:sp>
      <p:grpSp>
        <p:nvGrpSpPr>
          <p:cNvPr id="27662" name="Group 58">
            <a:extLst>
              <a:ext uri="{FF2B5EF4-FFF2-40B4-BE49-F238E27FC236}">
                <a16:creationId xmlns:a16="http://schemas.microsoft.com/office/drawing/2014/main" id="{3078143B-4523-4510-937E-03F9201F4DD1}"/>
              </a:ext>
            </a:extLst>
          </p:cNvPr>
          <p:cNvGrpSpPr>
            <a:grpSpLocks/>
          </p:cNvGrpSpPr>
          <p:nvPr/>
        </p:nvGrpSpPr>
        <p:grpSpPr bwMode="auto">
          <a:xfrm>
            <a:off x="457200" y="3159125"/>
            <a:ext cx="8229600" cy="231775"/>
            <a:chOff x="455557" y="2837707"/>
            <a:chExt cx="8229600" cy="231600"/>
          </a:xfrm>
        </p:grpSpPr>
        <p:cxnSp>
          <p:nvCxnSpPr>
            <p:cNvPr id="60" name="Straight Connector 59">
              <a:extLst>
                <a:ext uri="{FF2B5EF4-FFF2-40B4-BE49-F238E27FC236}">
                  <a16:creationId xmlns:a16="http://schemas.microsoft.com/office/drawing/2014/main" id="{C2346BAF-FD71-4D4F-98D1-5DE0032AAA42}"/>
                </a:ext>
              </a:extLst>
            </p:cNvPr>
            <p:cNvCxnSpPr/>
            <p:nvPr/>
          </p:nvCxnSpPr>
          <p:spPr>
            <a:xfrm flipV="1">
              <a:off x="455557" y="2837707"/>
              <a:ext cx="82296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F434F153-BF1A-4E01-A447-AB0259D5B191}"/>
                </a:ext>
              </a:extLst>
            </p:cNvPr>
            <p:cNvCxnSpPr/>
            <p:nvPr/>
          </p:nvCxnSpPr>
          <p:spPr>
            <a:xfrm flipV="1">
              <a:off x="455557" y="3069307"/>
              <a:ext cx="82296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7" name="Oval 66">
            <a:extLst>
              <a:ext uri="{FF2B5EF4-FFF2-40B4-BE49-F238E27FC236}">
                <a16:creationId xmlns:a16="http://schemas.microsoft.com/office/drawing/2014/main" id="{DBCA3B6F-9D00-45AB-B04E-14A8B0072AF6}"/>
              </a:ext>
            </a:extLst>
          </p:cNvPr>
          <p:cNvSpPr/>
          <p:nvPr/>
        </p:nvSpPr>
        <p:spPr>
          <a:xfrm rot="19162646">
            <a:off x="1989138" y="2162175"/>
            <a:ext cx="1281112" cy="898525"/>
          </a:xfrm>
          <a:prstGeom prst="ellipse">
            <a:avLst/>
          </a:prstGeom>
          <a:solidFill>
            <a:srgbClr val="660066">
              <a:alpha val="7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27664" name="TextBox 67">
            <a:extLst>
              <a:ext uri="{FF2B5EF4-FFF2-40B4-BE49-F238E27FC236}">
                <a16:creationId xmlns:a16="http://schemas.microsoft.com/office/drawing/2014/main" id="{188D41EE-981F-4320-B8BD-C7F7602A81E8}"/>
              </a:ext>
            </a:extLst>
          </p:cNvPr>
          <p:cNvSpPr txBox="1">
            <a:spLocks noChangeArrowheads="1"/>
          </p:cNvSpPr>
          <p:nvPr/>
        </p:nvSpPr>
        <p:spPr bwMode="auto">
          <a:xfrm>
            <a:off x="1392238" y="1503363"/>
            <a:ext cx="24479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CA" altLang="en-US" sz="2200">
                <a:solidFill>
                  <a:srgbClr val="944C94"/>
                </a:solidFill>
                <a:cs typeface="Arial" panose="020B0604020202020204" pitchFamily="34" charset="0"/>
              </a:rPr>
              <a:t>RNA Polymerase</a:t>
            </a:r>
          </a:p>
        </p:txBody>
      </p:sp>
      <p:sp>
        <p:nvSpPr>
          <p:cNvPr id="27665" name="Title 1">
            <a:extLst>
              <a:ext uri="{FF2B5EF4-FFF2-40B4-BE49-F238E27FC236}">
                <a16:creationId xmlns:a16="http://schemas.microsoft.com/office/drawing/2014/main" id="{6A44F674-E16F-465A-B5F8-42EE8D2F5BBC}"/>
              </a:ext>
            </a:extLst>
          </p:cNvPr>
          <p:cNvSpPr>
            <a:spLocks noGrp="1" noChangeArrowheads="1"/>
          </p:cNvSpPr>
          <p:nvPr>
            <p:ph type="title"/>
          </p:nvPr>
        </p:nvSpPr>
        <p:spPr>
          <a:xfrm>
            <a:off x="506413" y="47625"/>
            <a:ext cx="8118475" cy="1143000"/>
          </a:xfrm>
        </p:spPr>
        <p:txBody>
          <a:bodyPr/>
          <a:lstStyle/>
          <a:p>
            <a:r>
              <a:rPr lang="en-US" altLang="en-US" sz="2800" b="1">
                <a:cs typeface="Arial" panose="020B0604020202020204" pitchFamily="34" charset="0"/>
              </a:rPr>
              <a:t>Lac repressor is a negative regulator of the Lac operon</a:t>
            </a:r>
          </a:p>
        </p:txBody>
      </p:sp>
      <p:graphicFrame>
        <p:nvGraphicFramePr>
          <p:cNvPr id="75" name="Table 74">
            <a:extLst>
              <a:ext uri="{FF2B5EF4-FFF2-40B4-BE49-F238E27FC236}">
                <a16:creationId xmlns:a16="http://schemas.microsoft.com/office/drawing/2014/main" id="{C4CEEA4B-17FA-4166-B5AF-B987E32232DE}"/>
              </a:ext>
            </a:extLst>
          </p:cNvPr>
          <p:cNvGraphicFramePr>
            <a:graphicFrameLocks noGrp="1"/>
          </p:cNvGraphicFramePr>
          <p:nvPr/>
        </p:nvGraphicFramePr>
        <p:xfrm>
          <a:off x="447675" y="5170488"/>
          <a:ext cx="8239125" cy="1382713"/>
        </p:xfrm>
        <a:graphic>
          <a:graphicData uri="http://schemas.openxmlformats.org/drawingml/2006/table">
            <a:tbl>
              <a:tblPr firstRow="1" bandRow="1">
                <a:tableStyleId>{2D5ABB26-0587-4C30-8999-92F81FD0307C}</a:tableStyleId>
              </a:tblPr>
              <a:tblGrid>
                <a:gridCol w="752700">
                  <a:extLst>
                    <a:ext uri="{9D8B030D-6E8A-4147-A177-3AD203B41FA5}">
                      <a16:colId xmlns:a16="http://schemas.microsoft.com/office/drawing/2014/main" val="20000"/>
                    </a:ext>
                  </a:extLst>
                </a:gridCol>
                <a:gridCol w="3275738">
                  <a:extLst>
                    <a:ext uri="{9D8B030D-6E8A-4147-A177-3AD203B41FA5}">
                      <a16:colId xmlns:a16="http://schemas.microsoft.com/office/drawing/2014/main" val="20001"/>
                    </a:ext>
                  </a:extLst>
                </a:gridCol>
                <a:gridCol w="4210687">
                  <a:extLst>
                    <a:ext uri="{9D8B030D-6E8A-4147-A177-3AD203B41FA5}">
                      <a16:colId xmlns:a16="http://schemas.microsoft.com/office/drawing/2014/main" val="20002"/>
                    </a:ext>
                  </a:extLst>
                </a:gridCol>
              </a:tblGrid>
              <a:tr h="640521">
                <a:tc>
                  <a:txBody>
                    <a:bodyPr/>
                    <a:lstStyle/>
                    <a:p>
                      <a:r>
                        <a:rPr lang="en-US" sz="1800" b="1" i="1" dirty="0" err="1">
                          <a:latin typeface="Arial" panose="020B0604020202020204" pitchFamily="34" charset="0"/>
                          <a:cs typeface="Arial" panose="020B0604020202020204" pitchFamily="34" charset="0"/>
                        </a:rPr>
                        <a:t>lacZ</a:t>
                      </a:r>
                      <a:endParaRPr lang="en-CA" sz="1800" dirty="0">
                        <a:latin typeface="Arial" panose="020B0604020202020204" pitchFamily="34" charset="0"/>
                        <a:cs typeface="Arial" panose="020B0604020202020204" pitchFamily="34" charset="0"/>
                      </a:endParaRP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a:latin typeface="Arial" panose="020B0604020202020204" pitchFamily="34" charset="0"/>
                          <a:cs typeface="Arial" panose="020B0604020202020204" pitchFamily="34" charset="0"/>
                        </a:rPr>
                        <a:t>β-</a:t>
                      </a:r>
                      <a:r>
                        <a:rPr lang="en-US" sz="1800" dirty="0" err="1">
                          <a:latin typeface="Arial" panose="020B0604020202020204" pitchFamily="34" charset="0"/>
                          <a:cs typeface="Arial" panose="020B0604020202020204" pitchFamily="34" charset="0"/>
                        </a:rPr>
                        <a:t>galactosidase</a:t>
                      </a:r>
                      <a:endParaRPr lang="en-CA" sz="1800" dirty="0">
                        <a:latin typeface="Arial" panose="020B0604020202020204" pitchFamily="34" charset="0"/>
                        <a:cs typeface="Arial" panose="020B0604020202020204" pitchFamily="34" charset="0"/>
                      </a:endParaRP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800" dirty="0">
                          <a:latin typeface="Arial" panose="020B0604020202020204" pitchFamily="34" charset="0"/>
                          <a:cs typeface="Arial" panose="020B0604020202020204" pitchFamily="34" charset="0"/>
                        </a:rPr>
                        <a:t>Breaks lactose into galactose and glucose.</a:t>
                      </a: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1096">
                <a:tc>
                  <a:txBody>
                    <a:bodyPr/>
                    <a:lstStyle/>
                    <a:p>
                      <a:r>
                        <a:rPr lang="en-US" sz="1800" b="1" i="1" dirty="0" err="1">
                          <a:latin typeface="Arial" panose="020B0604020202020204" pitchFamily="34" charset="0"/>
                          <a:cs typeface="Arial" panose="020B0604020202020204" pitchFamily="34" charset="0"/>
                        </a:rPr>
                        <a:t>lacY</a:t>
                      </a:r>
                      <a:endParaRPr lang="en-CA" sz="1800" dirty="0">
                        <a:latin typeface="Arial" panose="020B0604020202020204" pitchFamily="34" charset="0"/>
                        <a:cs typeface="Arial" panose="020B0604020202020204" pitchFamily="34" charset="0"/>
                      </a:endParaRP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a:latin typeface="Arial" panose="020B0604020202020204" pitchFamily="34" charset="0"/>
                          <a:cs typeface="Arial" panose="020B0604020202020204" pitchFamily="34" charset="0"/>
                        </a:rPr>
                        <a:t>lactose </a:t>
                      </a:r>
                      <a:r>
                        <a:rPr lang="en-US" sz="1800" dirty="0" err="1">
                          <a:latin typeface="Arial" panose="020B0604020202020204" pitchFamily="34" charset="0"/>
                          <a:cs typeface="Arial" panose="020B0604020202020204" pitchFamily="34" charset="0"/>
                        </a:rPr>
                        <a:t>permease</a:t>
                      </a:r>
                      <a:endParaRPr lang="en-CA" sz="1800" dirty="0">
                        <a:latin typeface="Arial" panose="020B0604020202020204" pitchFamily="34" charset="0"/>
                        <a:cs typeface="Arial" panose="020B0604020202020204" pitchFamily="34" charset="0"/>
                      </a:endParaRP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800" dirty="0">
                          <a:latin typeface="Arial" panose="020B0604020202020204" pitchFamily="34" charset="0"/>
                          <a:cs typeface="Arial" panose="020B0604020202020204" pitchFamily="34" charset="0"/>
                        </a:rPr>
                        <a:t>Imports lactose into the bacterial cell.</a:t>
                      </a: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1096">
                <a:tc>
                  <a:txBody>
                    <a:bodyPr/>
                    <a:lstStyle/>
                    <a:p>
                      <a:r>
                        <a:rPr lang="en-US" sz="1800" b="1" i="1" dirty="0" err="1">
                          <a:latin typeface="Arial" panose="020B0604020202020204" pitchFamily="34" charset="0"/>
                          <a:cs typeface="Arial" panose="020B0604020202020204" pitchFamily="34" charset="0"/>
                        </a:rPr>
                        <a:t>lacA</a:t>
                      </a:r>
                      <a:endParaRPr lang="en-CA" sz="1800" dirty="0">
                        <a:latin typeface="Arial" panose="020B0604020202020204" pitchFamily="34" charset="0"/>
                        <a:cs typeface="Arial" panose="020B0604020202020204" pitchFamily="34" charset="0"/>
                      </a:endParaRP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err="1">
                          <a:latin typeface="Arial" panose="020B0604020202020204" pitchFamily="34" charset="0"/>
                          <a:cs typeface="Arial" panose="020B0604020202020204" pitchFamily="34" charset="0"/>
                        </a:rPr>
                        <a:t>thiogalactoside</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transacetylase</a:t>
                      </a:r>
                      <a:endParaRPr lang="en-US" sz="1800" dirty="0">
                        <a:latin typeface="Arial" panose="020B0604020202020204" pitchFamily="34" charset="0"/>
                        <a:cs typeface="Arial" panose="020B0604020202020204" pitchFamily="34" charset="0"/>
                      </a:endParaRP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800" dirty="0">
                          <a:latin typeface="Arial" panose="020B0604020202020204" pitchFamily="34" charset="0"/>
                          <a:cs typeface="Arial" panose="020B0604020202020204" pitchFamily="34" charset="0"/>
                        </a:rPr>
                        <a:t>Cell detoxification.</a:t>
                      </a:r>
                    </a:p>
                  </a:txBody>
                  <a:tcPr marL="91448" marR="91448" marT="45752" marB="4575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CE258C51-064C-402B-9F95-181EA6DC33A9}"/>
              </a:ext>
            </a:extLst>
          </p:cNvPr>
          <p:cNvSpPr>
            <a:spLocks noGrp="1" noChangeArrowheads="1"/>
          </p:cNvSpPr>
          <p:nvPr>
            <p:ph type="title"/>
          </p:nvPr>
        </p:nvSpPr>
        <p:spPr>
          <a:xfrm>
            <a:off x="457200" y="65088"/>
            <a:ext cx="8229600" cy="1143000"/>
          </a:xfrm>
        </p:spPr>
        <p:txBody>
          <a:bodyPr/>
          <a:lstStyle/>
          <a:p>
            <a:r>
              <a:rPr lang="en-US" altLang="en-US" sz="2400" b="1">
                <a:cs typeface="Arial" panose="020B0604020202020204" pitchFamily="34" charset="0"/>
              </a:rPr>
              <a:t>Lactose (Allolactose) Can Displace Lac Repressor From the Operator Site </a:t>
            </a:r>
          </a:p>
        </p:txBody>
      </p:sp>
      <p:grpSp>
        <p:nvGrpSpPr>
          <p:cNvPr id="29699" name="Group 68">
            <a:extLst>
              <a:ext uri="{FF2B5EF4-FFF2-40B4-BE49-F238E27FC236}">
                <a16:creationId xmlns:a16="http://schemas.microsoft.com/office/drawing/2014/main" id="{4EF0FA15-C013-4AF5-ACA2-CA74C87EFC35}"/>
              </a:ext>
            </a:extLst>
          </p:cNvPr>
          <p:cNvGrpSpPr>
            <a:grpSpLocks/>
          </p:cNvGrpSpPr>
          <p:nvPr/>
        </p:nvGrpSpPr>
        <p:grpSpPr bwMode="auto">
          <a:xfrm>
            <a:off x="457200" y="1503363"/>
            <a:ext cx="8229600" cy="2393950"/>
            <a:chOff x="457200" y="1503700"/>
            <a:chExt cx="8229600" cy="2393390"/>
          </a:xfrm>
        </p:grpSpPr>
        <p:sp>
          <p:nvSpPr>
            <p:cNvPr id="63" name="Rectangle 62">
              <a:extLst>
                <a:ext uri="{FF2B5EF4-FFF2-40B4-BE49-F238E27FC236}">
                  <a16:creationId xmlns:a16="http://schemas.microsoft.com/office/drawing/2014/main" id="{6F1B7BDA-F21D-4697-93E5-0421ACD1880F}"/>
                </a:ext>
              </a:extLst>
            </p:cNvPr>
            <p:cNvSpPr/>
            <p:nvPr/>
          </p:nvSpPr>
          <p:spPr>
            <a:xfrm>
              <a:off x="2514600" y="3157488"/>
              <a:ext cx="684213" cy="246004"/>
            </a:xfrm>
            <a:prstGeom prst="rect">
              <a:avLst/>
            </a:prstGeom>
            <a:solidFill>
              <a:srgbClr val="008000">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16" name="Rectangle 15">
              <a:extLst>
                <a:ext uri="{FF2B5EF4-FFF2-40B4-BE49-F238E27FC236}">
                  <a16:creationId xmlns:a16="http://schemas.microsoft.com/office/drawing/2014/main" id="{8F2B643E-A401-4D8F-8822-037AF00971D5}"/>
                </a:ext>
              </a:extLst>
            </p:cNvPr>
            <p:cNvSpPr/>
            <p:nvPr/>
          </p:nvSpPr>
          <p:spPr>
            <a:xfrm>
              <a:off x="3106738" y="3157488"/>
              <a:ext cx="617537" cy="246004"/>
            </a:xfrm>
            <a:prstGeom prst="rect">
              <a:avLst/>
            </a:prstGeom>
            <a:solidFill>
              <a:srgbClr val="FF0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29747" name="TextBox 17">
              <a:extLst>
                <a:ext uri="{FF2B5EF4-FFF2-40B4-BE49-F238E27FC236}">
                  <a16:creationId xmlns:a16="http://schemas.microsoft.com/office/drawing/2014/main" id="{60575B14-28F9-4EB4-AF3D-08A766B0F44A}"/>
                </a:ext>
              </a:extLst>
            </p:cNvPr>
            <p:cNvSpPr txBox="1">
              <a:spLocks noChangeArrowheads="1"/>
            </p:cNvSpPr>
            <p:nvPr/>
          </p:nvSpPr>
          <p:spPr bwMode="auto">
            <a:xfrm>
              <a:off x="2754942" y="3527758"/>
              <a:ext cx="15824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cs typeface="Arial" panose="020B0604020202020204" pitchFamily="34" charset="0"/>
                </a:rPr>
                <a:t>Lac operator</a:t>
              </a:r>
            </a:p>
          </p:txBody>
        </p:sp>
        <p:grpSp>
          <p:nvGrpSpPr>
            <p:cNvPr id="29748" name="Group 68">
              <a:extLst>
                <a:ext uri="{FF2B5EF4-FFF2-40B4-BE49-F238E27FC236}">
                  <a16:creationId xmlns:a16="http://schemas.microsoft.com/office/drawing/2014/main" id="{51340A07-9FA4-4EB5-A905-A542427E3434}"/>
                </a:ext>
              </a:extLst>
            </p:cNvPr>
            <p:cNvGrpSpPr>
              <a:grpSpLocks/>
            </p:cNvGrpSpPr>
            <p:nvPr/>
          </p:nvGrpSpPr>
          <p:grpSpPr bwMode="auto">
            <a:xfrm>
              <a:off x="3135655" y="2563408"/>
              <a:ext cx="564810" cy="586932"/>
              <a:chOff x="3290516" y="2275814"/>
              <a:chExt cx="564810" cy="586932"/>
            </a:xfrm>
          </p:grpSpPr>
          <p:sp>
            <p:nvSpPr>
              <p:cNvPr id="3" name="Oval 2">
                <a:extLst>
                  <a:ext uri="{FF2B5EF4-FFF2-40B4-BE49-F238E27FC236}">
                    <a16:creationId xmlns:a16="http://schemas.microsoft.com/office/drawing/2014/main" id="{502FDCEB-E8F3-49BE-82EA-2855AD32BFA2}"/>
                  </a:ext>
                </a:extLst>
              </p:cNvPr>
              <p:cNvSpPr>
                <a:spLocks noChangeAspect="1"/>
              </p:cNvSpPr>
              <p:nvPr/>
            </p:nvSpPr>
            <p:spPr>
              <a:xfrm>
                <a:off x="3290174" y="2276308"/>
                <a:ext cx="323850" cy="323774"/>
              </a:xfrm>
              <a:prstGeom prst="ellipse">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25" name="Oval 24">
                <a:extLst>
                  <a:ext uri="{FF2B5EF4-FFF2-40B4-BE49-F238E27FC236}">
                    <a16:creationId xmlns:a16="http://schemas.microsoft.com/office/drawing/2014/main" id="{18F94CE5-C5E9-4D91-BF4A-2DB365E32A6B}"/>
                  </a:ext>
                </a:extLst>
              </p:cNvPr>
              <p:cNvSpPr>
                <a:spLocks noChangeAspect="1"/>
              </p:cNvSpPr>
              <p:nvPr/>
            </p:nvSpPr>
            <p:spPr>
              <a:xfrm>
                <a:off x="3531474" y="2276308"/>
                <a:ext cx="323850" cy="323774"/>
              </a:xfrm>
              <a:prstGeom prst="ellipse">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26" name="Oval 25">
                <a:extLst>
                  <a:ext uri="{FF2B5EF4-FFF2-40B4-BE49-F238E27FC236}">
                    <a16:creationId xmlns:a16="http://schemas.microsoft.com/office/drawing/2014/main" id="{B45E0C53-45F8-4095-852E-833A64E2F25C}"/>
                  </a:ext>
                </a:extLst>
              </p:cNvPr>
              <p:cNvSpPr>
                <a:spLocks noChangeAspect="1"/>
              </p:cNvSpPr>
              <p:nvPr/>
            </p:nvSpPr>
            <p:spPr>
              <a:xfrm>
                <a:off x="3290174" y="2538184"/>
                <a:ext cx="323850" cy="323774"/>
              </a:xfrm>
              <a:prstGeom prst="ellipse">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28" name="Oval 27">
                <a:extLst>
                  <a:ext uri="{FF2B5EF4-FFF2-40B4-BE49-F238E27FC236}">
                    <a16:creationId xmlns:a16="http://schemas.microsoft.com/office/drawing/2014/main" id="{4604AEDB-C5F3-4C94-9C4E-93695C4D7E08}"/>
                  </a:ext>
                </a:extLst>
              </p:cNvPr>
              <p:cNvSpPr>
                <a:spLocks noChangeAspect="1"/>
              </p:cNvSpPr>
              <p:nvPr/>
            </p:nvSpPr>
            <p:spPr>
              <a:xfrm>
                <a:off x="3531474" y="2538184"/>
                <a:ext cx="323850" cy="323774"/>
              </a:xfrm>
              <a:prstGeom prst="ellipse">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grpSp>
        <p:sp>
          <p:nvSpPr>
            <p:cNvPr id="29749" name="TextBox 28">
              <a:extLst>
                <a:ext uri="{FF2B5EF4-FFF2-40B4-BE49-F238E27FC236}">
                  <a16:creationId xmlns:a16="http://schemas.microsoft.com/office/drawing/2014/main" id="{50882B47-D030-46B2-9820-673A66655796}"/>
                </a:ext>
              </a:extLst>
            </p:cNvPr>
            <p:cNvSpPr txBox="1">
              <a:spLocks noChangeArrowheads="1"/>
            </p:cNvSpPr>
            <p:nvPr/>
          </p:nvSpPr>
          <p:spPr bwMode="auto">
            <a:xfrm>
              <a:off x="3301576" y="2084671"/>
              <a:ext cx="1710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solidFill>
                    <a:srgbClr val="3D3DFF"/>
                  </a:solidFill>
                  <a:cs typeface="Arial" panose="020B0604020202020204" pitchFamily="34" charset="0"/>
                </a:rPr>
                <a:t>Lac repressor</a:t>
              </a:r>
            </a:p>
          </p:txBody>
        </p:sp>
        <p:sp>
          <p:nvSpPr>
            <p:cNvPr id="52" name="Rectangle 51">
              <a:extLst>
                <a:ext uri="{FF2B5EF4-FFF2-40B4-BE49-F238E27FC236}">
                  <a16:creationId xmlns:a16="http://schemas.microsoft.com/office/drawing/2014/main" id="{12A192BE-D51E-4640-815F-94E8E6BC7062}"/>
                </a:ext>
              </a:extLst>
            </p:cNvPr>
            <p:cNvSpPr/>
            <p:nvPr/>
          </p:nvSpPr>
          <p:spPr>
            <a:xfrm>
              <a:off x="3859213" y="3159075"/>
              <a:ext cx="2159000" cy="246005"/>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53" name="Rectangle 52">
              <a:extLst>
                <a:ext uri="{FF2B5EF4-FFF2-40B4-BE49-F238E27FC236}">
                  <a16:creationId xmlns:a16="http://schemas.microsoft.com/office/drawing/2014/main" id="{6933711E-ED1D-41A3-BD61-0E20CE6AB6A5}"/>
                </a:ext>
              </a:extLst>
            </p:cNvPr>
            <p:cNvSpPr/>
            <p:nvPr/>
          </p:nvSpPr>
          <p:spPr>
            <a:xfrm>
              <a:off x="6099175" y="3159075"/>
              <a:ext cx="1331913" cy="246005"/>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54" name="Rectangle 53">
              <a:extLst>
                <a:ext uri="{FF2B5EF4-FFF2-40B4-BE49-F238E27FC236}">
                  <a16:creationId xmlns:a16="http://schemas.microsoft.com/office/drawing/2014/main" id="{31507073-D64D-4E70-8340-1F0A2674EA36}"/>
                </a:ext>
              </a:extLst>
            </p:cNvPr>
            <p:cNvSpPr/>
            <p:nvPr/>
          </p:nvSpPr>
          <p:spPr>
            <a:xfrm>
              <a:off x="7505700" y="3159075"/>
              <a:ext cx="1081088" cy="246005"/>
            </a:xfrm>
            <a:prstGeom prst="rect">
              <a:avLst/>
            </a:prstGeom>
            <a:solidFill>
              <a:srgbClr val="CCFFC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29753" name="TextBox 54">
              <a:extLst>
                <a:ext uri="{FF2B5EF4-FFF2-40B4-BE49-F238E27FC236}">
                  <a16:creationId xmlns:a16="http://schemas.microsoft.com/office/drawing/2014/main" id="{0A84D08D-824A-4F49-AFC1-D056265DEBA6}"/>
                </a:ext>
              </a:extLst>
            </p:cNvPr>
            <p:cNvSpPr txBox="1">
              <a:spLocks noChangeArrowheads="1"/>
            </p:cNvSpPr>
            <p:nvPr/>
          </p:nvSpPr>
          <p:spPr bwMode="auto">
            <a:xfrm>
              <a:off x="4608895" y="3093864"/>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i="1">
                  <a:cs typeface="Arial" panose="020B0604020202020204" pitchFamily="34" charset="0"/>
                </a:rPr>
                <a:t>lacZ</a:t>
              </a:r>
            </a:p>
          </p:txBody>
        </p:sp>
        <p:sp>
          <p:nvSpPr>
            <p:cNvPr id="29754" name="TextBox 55">
              <a:extLst>
                <a:ext uri="{FF2B5EF4-FFF2-40B4-BE49-F238E27FC236}">
                  <a16:creationId xmlns:a16="http://schemas.microsoft.com/office/drawing/2014/main" id="{3DDDE7F3-534C-4257-916A-984EE0EB9ED5}"/>
                </a:ext>
              </a:extLst>
            </p:cNvPr>
            <p:cNvSpPr txBox="1">
              <a:spLocks noChangeArrowheads="1"/>
            </p:cNvSpPr>
            <p:nvPr/>
          </p:nvSpPr>
          <p:spPr bwMode="auto">
            <a:xfrm>
              <a:off x="6446623" y="3084278"/>
              <a:ext cx="6776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i="1">
                  <a:cs typeface="Arial" panose="020B0604020202020204" pitchFamily="34" charset="0"/>
                </a:rPr>
                <a:t>lacY</a:t>
              </a:r>
            </a:p>
          </p:txBody>
        </p:sp>
        <p:sp>
          <p:nvSpPr>
            <p:cNvPr id="29755" name="TextBox 56">
              <a:extLst>
                <a:ext uri="{FF2B5EF4-FFF2-40B4-BE49-F238E27FC236}">
                  <a16:creationId xmlns:a16="http://schemas.microsoft.com/office/drawing/2014/main" id="{DF9536A2-CCB8-4F92-AA63-EA744935533A}"/>
                </a:ext>
              </a:extLst>
            </p:cNvPr>
            <p:cNvSpPr txBox="1">
              <a:spLocks noChangeArrowheads="1"/>
            </p:cNvSpPr>
            <p:nvPr/>
          </p:nvSpPr>
          <p:spPr bwMode="auto">
            <a:xfrm>
              <a:off x="7764506" y="3084278"/>
              <a:ext cx="686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i="1">
                  <a:cs typeface="Arial" panose="020B0604020202020204" pitchFamily="34" charset="0"/>
                </a:rPr>
                <a:t>lacA</a:t>
              </a:r>
            </a:p>
          </p:txBody>
        </p:sp>
        <p:sp>
          <p:nvSpPr>
            <p:cNvPr id="29756" name="TextBox 57">
              <a:extLst>
                <a:ext uri="{FF2B5EF4-FFF2-40B4-BE49-F238E27FC236}">
                  <a16:creationId xmlns:a16="http://schemas.microsoft.com/office/drawing/2014/main" id="{38D1C6E0-9C3E-4BEE-8A34-B288A8E34AAE}"/>
                </a:ext>
              </a:extLst>
            </p:cNvPr>
            <p:cNvSpPr txBox="1">
              <a:spLocks noChangeArrowheads="1"/>
            </p:cNvSpPr>
            <p:nvPr/>
          </p:nvSpPr>
          <p:spPr bwMode="auto">
            <a:xfrm>
              <a:off x="5477986" y="3466203"/>
              <a:ext cx="17556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200">
                  <a:cs typeface="Arial" panose="020B0604020202020204" pitchFamily="34" charset="0"/>
                </a:rPr>
                <a:t>Lac Operon</a:t>
              </a:r>
            </a:p>
          </p:txBody>
        </p:sp>
        <p:grpSp>
          <p:nvGrpSpPr>
            <p:cNvPr id="29757" name="Group 58">
              <a:extLst>
                <a:ext uri="{FF2B5EF4-FFF2-40B4-BE49-F238E27FC236}">
                  <a16:creationId xmlns:a16="http://schemas.microsoft.com/office/drawing/2014/main" id="{CC57D741-4232-4A26-96BC-3D51DA6F6E3D}"/>
                </a:ext>
              </a:extLst>
            </p:cNvPr>
            <p:cNvGrpSpPr>
              <a:grpSpLocks/>
            </p:cNvGrpSpPr>
            <p:nvPr/>
          </p:nvGrpSpPr>
          <p:grpSpPr bwMode="auto">
            <a:xfrm>
              <a:off x="457200" y="3159506"/>
              <a:ext cx="8229600" cy="231600"/>
              <a:chOff x="455557" y="2837707"/>
              <a:chExt cx="8229600" cy="231600"/>
            </a:xfrm>
          </p:grpSpPr>
          <p:cxnSp>
            <p:nvCxnSpPr>
              <p:cNvPr id="60" name="Straight Connector 59">
                <a:extLst>
                  <a:ext uri="{FF2B5EF4-FFF2-40B4-BE49-F238E27FC236}">
                    <a16:creationId xmlns:a16="http://schemas.microsoft.com/office/drawing/2014/main" id="{F2047FE6-7A4D-4217-A4FD-897045DBF69E}"/>
                  </a:ext>
                </a:extLst>
              </p:cNvPr>
              <p:cNvCxnSpPr/>
              <p:nvPr/>
            </p:nvCxnSpPr>
            <p:spPr>
              <a:xfrm flipV="1">
                <a:off x="455557" y="2837276"/>
                <a:ext cx="82296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7F641AEC-77C7-4603-B795-D62AED277035}"/>
                  </a:ext>
                </a:extLst>
              </p:cNvPr>
              <p:cNvCxnSpPr/>
              <p:nvPr/>
            </p:nvCxnSpPr>
            <p:spPr>
              <a:xfrm flipV="1">
                <a:off x="455557" y="3068997"/>
                <a:ext cx="82296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7" name="Oval 66">
              <a:extLst>
                <a:ext uri="{FF2B5EF4-FFF2-40B4-BE49-F238E27FC236}">
                  <a16:creationId xmlns:a16="http://schemas.microsoft.com/office/drawing/2014/main" id="{0E5B2C0C-EB25-47A3-AC06-B5DE3FE7EC78}"/>
                </a:ext>
              </a:extLst>
            </p:cNvPr>
            <p:cNvSpPr/>
            <p:nvPr/>
          </p:nvSpPr>
          <p:spPr>
            <a:xfrm rot="19162646">
              <a:off x="1989138" y="2162358"/>
              <a:ext cx="1281112" cy="898315"/>
            </a:xfrm>
            <a:prstGeom prst="ellipse">
              <a:avLst/>
            </a:prstGeom>
            <a:solidFill>
              <a:srgbClr val="660066">
                <a:alpha val="7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29759" name="TextBox 67">
              <a:extLst>
                <a:ext uri="{FF2B5EF4-FFF2-40B4-BE49-F238E27FC236}">
                  <a16:creationId xmlns:a16="http://schemas.microsoft.com/office/drawing/2014/main" id="{D9FE150F-52F3-44F8-B8EB-372FD4490EF1}"/>
                </a:ext>
              </a:extLst>
            </p:cNvPr>
            <p:cNvSpPr txBox="1">
              <a:spLocks noChangeArrowheads="1"/>
            </p:cNvSpPr>
            <p:nvPr/>
          </p:nvSpPr>
          <p:spPr bwMode="auto">
            <a:xfrm>
              <a:off x="1392446" y="1503700"/>
              <a:ext cx="24472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CA" altLang="en-US" sz="2200">
                  <a:solidFill>
                    <a:srgbClr val="944C94"/>
                  </a:solidFill>
                  <a:cs typeface="Arial" panose="020B0604020202020204" pitchFamily="34" charset="0"/>
                </a:rPr>
                <a:t>RNA Polymerase</a:t>
              </a:r>
            </a:p>
          </p:txBody>
        </p:sp>
      </p:grpSp>
      <p:grpSp>
        <p:nvGrpSpPr>
          <p:cNvPr id="7" name="Group 70">
            <a:extLst>
              <a:ext uri="{FF2B5EF4-FFF2-40B4-BE49-F238E27FC236}">
                <a16:creationId xmlns:a16="http://schemas.microsoft.com/office/drawing/2014/main" id="{F9FFAAD9-D0A1-4A75-A58B-47D94AE53884}"/>
              </a:ext>
            </a:extLst>
          </p:cNvPr>
          <p:cNvGrpSpPr>
            <a:grpSpLocks/>
          </p:cNvGrpSpPr>
          <p:nvPr/>
        </p:nvGrpSpPr>
        <p:grpSpPr bwMode="auto">
          <a:xfrm>
            <a:off x="1374775" y="4476750"/>
            <a:ext cx="1854200" cy="2051050"/>
            <a:chOff x="1374443" y="4477041"/>
            <a:chExt cx="1855233" cy="2050975"/>
          </a:xfrm>
        </p:grpSpPr>
        <p:grpSp>
          <p:nvGrpSpPr>
            <p:cNvPr id="29734" name="Group 3">
              <a:extLst>
                <a:ext uri="{FF2B5EF4-FFF2-40B4-BE49-F238E27FC236}">
                  <a16:creationId xmlns:a16="http://schemas.microsoft.com/office/drawing/2014/main" id="{FA9ECAB9-EE43-4D1B-A7DA-6D38A7AA3ADF}"/>
                </a:ext>
              </a:extLst>
            </p:cNvPr>
            <p:cNvGrpSpPr>
              <a:grpSpLocks/>
            </p:cNvGrpSpPr>
            <p:nvPr/>
          </p:nvGrpSpPr>
          <p:grpSpPr bwMode="auto">
            <a:xfrm>
              <a:off x="1876697" y="5116645"/>
              <a:ext cx="838610" cy="838610"/>
              <a:chOff x="1494558" y="5012723"/>
              <a:chExt cx="838610" cy="838610"/>
            </a:xfrm>
          </p:grpSpPr>
          <p:sp>
            <p:nvSpPr>
              <p:cNvPr id="43" name="Oval 42">
                <a:extLst>
                  <a:ext uri="{FF2B5EF4-FFF2-40B4-BE49-F238E27FC236}">
                    <a16:creationId xmlns:a16="http://schemas.microsoft.com/office/drawing/2014/main" id="{2C16ED50-CDFD-463D-974E-FE3117CB31C9}"/>
                  </a:ext>
                </a:extLst>
              </p:cNvPr>
              <p:cNvSpPr>
                <a:spLocks noChangeAspect="1"/>
              </p:cNvSpPr>
              <p:nvPr/>
            </p:nvSpPr>
            <p:spPr>
              <a:xfrm>
                <a:off x="1494234" y="5012859"/>
                <a:ext cx="474927" cy="474644"/>
              </a:xfrm>
              <a:prstGeom prst="ellipse">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44" name="Oval 43">
                <a:extLst>
                  <a:ext uri="{FF2B5EF4-FFF2-40B4-BE49-F238E27FC236}">
                    <a16:creationId xmlns:a16="http://schemas.microsoft.com/office/drawing/2014/main" id="{497B5FD2-67DB-4ACF-AADD-F4DC533669F5}"/>
                  </a:ext>
                </a:extLst>
              </p:cNvPr>
              <p:cNvSpPr>
                <a:spLocks noChangeAspect="1"/>
              </p:cNvSpPr>
              <p:nvPr/>
            </p:nvSpPr>
            <p:spPr>
              <a:xfrm>
                <a:off x="1857974" y="5012859"/>
                <a:ext cx="474926" cy="474644"/>
              </a:xfrm>
              <a:prstGeom prst="ellipse">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45" name="Oval 44">
                <a:extLst>
                  <a:ext uri="{FF2B5EF4-FFF2-40B4-BE49-F238E27FC236}">
                    <a16:creationId xmlns:a16="http://schemas.microsoft.com/office/drawing/2014/main" id="{FA52D2D6-B299-4A25-B36C-AC7D430D4D8E}"/>
                  </a:ext>
                </a:extLst>
              </p:cNvPr>
              <p:cNvSpPr>
                <a:spLocks noChangeAspect="1"/>
              </p:cNvSpPr>
              <p:nvPr/>
            </p:nvSpPr>
            <p:spPr>
              <a:xfrm>
                <a:off x="1494234" y="5376383"/>
                <a:ext cx="474927" cy="474645"/>
              </a:xfrm>
              <a:prstGeom prst="ellipse">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46" name="Oval 45">
                <a:extLst>
                  <a:ext uri="{FF2B5EF4-FFF2-40B4-BE49-F238E27FC236}">
                    <a16:creationId xmlns:a16="http://schemas.microsoft.com/office/drawing/2014/main" id="{85BEC2B1-F93D-48B5-9FD0-C78FF6E4946F}"/>
                  </a:ext>
                </a:extLst>
              </p:cNvPr>
              <p:cNvSpPr>
                <a:spLocks noChangeAspect="1"/>
              </p:cNvSpPr>
              <p:nvPr/>
            </p:nvSpPr>
            <p:spPr>
              <a:xfrm>
                <a:off x="1857974" y="5376383"/>
                <a:ext cx="474926" cy="474645"/>
              </a:xfrm>
              <a:prstGeom prst="ellipse">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grpSp>
        <p:sp>
          <p:nvSpPr>
            <p:cNvPr id="29735" name="TextBox 46">
              <a:extLst>
                <a:ext uri="{FF2B5EF4-FFF2-40B4-BE49-F238E27FC236}">
                  <a16:creationId xmlns:a16="http://schemas.microsoft.com/office/drawing/2014/main" id="{59506BEF-9286-423A-8C22-97F6114B8016}"/>
                </a:ext>
              </a:extLst>
            </p:cNvPr>
            <p:cNvSpPr txBox="1">
              <a:spLocks noChangeArrowheads="1"/>
            </p:cNvSpPr>
            <p:nvPr/>
          </p:nvSpPr>
          <p:spPr bwMode="auto">
            <a:xfrm>
              <a:off x="1518951" y="4477041"/>
              <a:ext cx="1710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cs typeface="Arial" panose="020B0604020202020204" pitchFamily="34" charset="0"/>
                </a:rPr>
                <a:t>Lac repressor</a:t>
              </a:r>
            </a:p>
          </p:txBody>
        </p:sp>
        <p:grpSp>
          <p:nvGrpSpPr>
            <p:cNvPr id="29736" name="Group 47">
              <a:extLst>
                <a:ext uri="{FF2B5EF4-FFF2-40B4-BE49-F238E27FC236}">
                  <a16:creationId xmlns:a16="http://schemas.microsoft.com/office/drawing/2014/main" id="{46BED858-D5F9-4DFC-9709-3335D4CA9641}"/>
                </a:ext>
              </a:extLst>
            </p:cNvPr>
            <p:cNvGrpSpPr>
              <a:grpSpLocks/>
            </p:cNvGrpSpPr>
            <p:nvPr/>
          </p:nvGrpSpPr>
          <p:grpSpPr bwMode="auto">
            <a:xfrm>
              <a:off x="1558391" y="5957151"/>
              <a:ext cx="1582484" cy="570865"/>
              <a:chOff x="4497917" y="2993906"/>
              <a:chExt cx="1582484" cy="570865"/>
            </a:xfrm>
          </p:grpSpPr>
          <p:sp>
            <p:nvSpPr>
              <p:cNvPr id="49" name="Rectangle 48">
                <a:extLst>
                  <a:ext uri="{FF2B5EF4-FFF2-40B4-BE49-F238E27FC236}">
                    <a16:creationId xmlns:a16="http://schemas.microsoft.com/office/drawing/2014/main" id="{2D4D4771-F2A3-4701-935F-2CAF9CE7D306}"/>
                  </a:ext>
                </a:extLst>
              </p:cNvPr>
              <p:cNvSpPr/>
              <p:nvPr/>
            </p:nvSpPr>
            <p:spPr>
              <a:xfrm>
                <a:off x="4876257" y="2993292"/>
                <a:ext cx="727480" cy="246054"/>
              </a:xfrm>
              <a:prstGeom prst="rect">
                <a:avLst/>
              </a:prstGeom>
              <a:solidFill>
                <a:srgbClr val="FF0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29740" name="TextBox 49">
                <a:extLst>
                  <a:ext uri="{FF2B5EF4-FFF2-40B4-BE49-F238E27FC236}">
                    <a16:creationId xmlns:a16="http://schemas.microsoft.com/office/drawing/2014/main" id="{B312CE60-00BC-44FB-8838-1394D248929A}"/>
                  </a:ext>
                </a:extLst>
              </p:cNvPr>
              <p:cNvSpPr txBox="1">
                <a:spLocks noChangeArrowheads="1"/>
              </p:cNvSpPr>
              <p:nvPr/>
            </p:nvSpPr>
            <p:spPr bwMode="auto">
              <a:xfrm>
                <a:off x="4497917" y="3195439"/>
                <a:ext cx="15824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cs typeface="Arial" panose="020B0604020202020204" pitchFamily="34" charset="0"/>
                  </a:rPr>
                  <a:t>Lac operator</a:t>
                </a:r>
              </a:p>
            </p:txBody>
          </p:sp>
        </p:grpSp>
        <p:cxnSp>
          <p:nvCxnSpPr>
            <p:cNvPr id="51" name="Straight Connector 50">
              <a:extLst>
                <a:ext uri="{FF2B5EF4-FFF2-40B4-BE49-F238E27FC236}">
                  <a16:creationId xmlns:a16="http://schemas.microsoft.com/office/drawing/2014/main" id="{CE8EF8CE-A84C-4583-961D-7B828A44C05C}"/>
                </a:ext>
              </a:extLst>
            </p:cNvPr>
            <p:cNvCxnSpPr/>
            <p:nvPr/>
          </p:nvCxnSpPr>
          <p:spPr>
            <a:xfrm flipV="1">
              <a:off x="1374443" y="6213702"/>
              <a:ext cx="18282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73155AE-00D4-4F4A-959C-A3EE118A1B7E}"/>
                </a:ext>
              </a:extLst>
            </p:cNvPr>
            <p:cNvCxnSpPr/>
            <p:nvPr/>
          </p:nvCxnSpPr>
          <p:spPr>
            <a:xfrm flipV="1">
              <a:off x="1374443" y="5962887"/>
              <a:ext cx="182823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1" name="Group 84">
            <a:extLst>
              <a:ext uri="{FF2B5EF4-FFF2-40B4-BE49-F238E27FC236}">
                <a16:creationId xmlns:a16="http://schemas.microsoft.com/office/drawing/2014/main" id="{AFDAF8EA-757F-4985-B8D6-69D01C01560C}"/>
              </a:ext>
            </a:extLst>
          </p:cNvPr>
          <p:cNvGrpSpPr>
            <a:grpSpLocks/>
          </p:cNvGrpSpPr>
          <p:nvPr/>
        </p:nvGrpSpPr>
        <p:grpSpPr bwMode="auto">
          <a:xfrm>
            <a:off x="6135688" y="4476750"/>
            <a:ext cx="1879600" cy="2049463"/>
            <a:chOff x="6135249" y="4477040"/>
            <a:chExt cx="1880563" cy="2048703"/>
          </a:xfrm>
        </p:grpSpPr>
        <p:sp>
          <p:nvSpPr>
            <p:cNvPr id="29710" name="TextBox 34">
              <a:extLst>
                <a:ext uri="{FF2B5EF4-FFF2-40B4-BE49-F238E27FC236}">
                  <a16:creationId xmlns:a16="http://schemas.microsoft.com/office/drawing/2014/main" id="{F3C60790-4B4E-45F6-94B9-815EBD74F5DF}"/>
                </a:ext>
              </a:extLst>
            </p:cNvPr>
            <p:cNvSpPr txBox="1">
              <a:spLocks noChangeArrowheads="1"/>
            </p:cNvSpPr>
            <p:nvPr/>
          </p:nvSpPr>
          <p:spPr bwMode="auto">
            <a:xfrm>
              <a:off x="6305087" y="4477040"/>
              <a:ext cx="1710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cs typeface="Arial" panose="020B0604020202020204" pitchFamily="34" charset="0"/>
                </a:rPr>
                <a:t>Lac repressor</a:t>
              </a:r>
            </a:p>
          </p:txBody>
        </p:sp>
        <p:grpSp>
          <p:nvGrpSpPr>
            <p:cNvPr id="29711" name="Group 35">
              <a:extLst>
                <a:ext uri="{FF2B5EF4-FFF2-40B4-BE49-F238E27FC236}">
                  <a16:creationId xmlns:a16="http://schemas.microsoft.com/office/drawing/2014/main" id="{1B8BBE5B-7F77-434A-9E94-AE3F7A65B32E}"/>
                </a:ext>
              </a:extLst>
            </p:cNvPr>
            <p:cNvGrpSpPr>
              <a:grpSpLocks/>
            </p:cNvGrpSpPr>
            <p:nvPr/>
          </p:nvGrpSpPr>
          <p:grpSpPr bwMode="auto">
            <a:xfrm>
              <a:off x="6319197" y="5954878"/>
              <a:ext cx="1582484" cy="570865"/>
              <a:chOff x="4497917" y="2993906"/>
              <a:chExt cx="1582484" cy="570865"/>
            </a:xfrm>
          </p:grpSpPr>
          <p:sp>
            <p:nvSpPr>
              <p:cNvPr id="37" name="Rectangle 36">
                <a:extLst>
                  <a:ext uri="{FF2B5EF4-FFF2-40B4-BE49-F238E27FC236}">
                    <a16:creationId xmlns:a16="http://schemas.microsoft.com/office/drawing/2014/main" id="{B1B3B78F-0A1F-421B-A23E-C74DFC1107F6}"/>
                  </a:ext>
                </a:extLst>
              </p:cNvPr>
              <p:cNvSpPr/>
              <p:nvPr/>
            </p:nvSpPr>
            <p:spPr>
              <a:xfrm>
                <a:off x="4876232" y="2993483"/>
                <a:ext cx="727447" cy="245971"/>
              </a:xfrm>
              <a:prstGeom prst="rect">
                <a:avLst/>
              </a:prstGeom>
              <a:solidFill>
                <a:srgbClr val="FF0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29733" name="TextBox 37">
                <a:extLst>
                  <a:ext uri="{FF2B5EF4-FFF2-40B4-BE49-F238E27FC236}">
                    <a16:creationId xmlns:a16="http://schemas.microsoft.com/office/drawing/2014/main" id="{613AB8A4-C00A-47EB-BE4F-4D671C8647D0}"/>
                  </a:ext>
                </a:extLst>
              </p:cNvPr>
              <p:cNvSpPr txBox="1">
                <a:spLocks noChangeArrowheads="1"/>
              </p:cNvSpPr>
              <p:nvPr/>
            </p:nvSpPr>
            <p:spPr bwMode="auto">
              <a:xfrm>
                <a:off x="4497917" y="3195439"/>
                <a:ext cx="15824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cs typeface="Arial" panose="020B0604020202020204" pitchFamily="34" charset="0"/>
                  </a:rPr>
                  <a:t>Lac operator</a:t>
                </a:r>
              </a:p>
            </p:txBody>
          </p:sp>
        </p:grpSp>
        <p:cxnSp>
          <p:nvCxnSpPr>
            <p:cNvPr id="39" name="Straight Connector 38">
              <a:extLst>
                <a:ext uri="{FF2B5EF4-FFF2-40B4-BE49-F238E27FC236}">
                  <a16:creationId xmlns:a16="http://schemas.microsoft.com/office/drawing/2014/main" id="{463058E2-8449-4BE4-BA8A-ACEFA960087C}"/>
                </a:ext>
              </a:extLst>
            </p:cNvPr>
            <p:cNvCxnSpPr/>
            <p:nvPr/>
          </p:nvCxnSpPr>
          <p:spPr>
            <a:xfrm flipV="1">
              <a:off x="6135249" y="6211535"/>
              <a:ext cx="182814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B9A76C06-1A20-4DD6-B343-577D20700457}"/>
                </a:ext>
              </a:extLst>
            </p:cNvPr>
            <p:cNvCxnSpPr/>
            <p:nvPr/>
          </p:nvCxnSpPr>
          <p:spPr>
            <a:xfrm flipV="1">
              <a:off x="6135249" y="5960803"/>
              <a:ext cx="182814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9714" name="Group 9">
              <a:extLst>
                <a:ext uri="{FF2B5EF4-FFF2-40B4-BE49-F238E27FC236}">
                  <a16:creationId xmlns:a16="http://schemas.microsoft.com/office/drawing/2014/main" id="{0C569E3E-8EE7-4A36-A67B-79BBECEA2187}"/>
                </a:ext>
              </a:extLst>
            </p:cNvPr>
            <p:cNvGrpSpPr>
              <a:grpSpLocks/>
            </p:cNvGrpSpPr>
            <p:nvPr/>
          </p:nvGrpSpPr>
          <p:grpSpPr bwMode="auto">
            <a:xfrm>
              <a:off x="6608216" y="4954998"/>
              <a:ext cx="823413" cy="832712"/>
              <a:chOff x="8164595" y="4993907"/>
              <a:chExt cx="823413" cy="832712"/>
            </a:xfrm>
          </p:grpSpPr>
          <p:grpSp>
            <p:nvGrpSpPr>
              <p:cNvPr id="29715" name="Group 8">
                <a:extLst>
                  <a:ext uri="{FF2B5EF4-FFF2-40B4-BE49-F238E27FC236}">
                    <a16:creationId xmlns:a16="http://schemas.microsoft.com/office/drawing/2014/main" id="{020F4111-7BF8-4778-A270-F845D958A22F}"/>
                  </a:ext>
                </a:extLst>
              </p:cNvPr>
              <p:cNvGrpSpPr>
                <a:grpSpLocks/>
              </p:cNvGrpSpPr>
              <p:nvPr/>
            </p:nvGrpSpPr>
            <p:grpSpPr bwMode="auto">
              <a:xfrm>
                <a:off x="8164595" y="4993907"/>
                <a:ext cx="823413" cy="832712"/>
                <a:chOff x="8164595" y="4993907"/>
                <a:chExt cx="823413" cy="832712"/>
              </a:xfrm>
            </p:grpSpPr>
            <p:sp>
              <p:nvSpPr>
                <p:cNvPr id="8" name="Hexagon 7">
                  <a:extLst>
                    <a:ext uri="{FF2B5EF4-FFF2-40B4-BE49-F238E27FC236}">
                      <a16:creationId xmlns:a16="http://schemas.microsoft.com/office/drawing/2014/main" id="{625EF792-B965-438A-8986-9A2A4C4FE7C4}"/>
                    </a:ext>
                  </a:extLst>
                </p:cNvPr>
                <p:cNvSpPr>
                  <a:spLocks noChangeAspect="1"/>
                </p:cNvSpPr>
                <p:nvPr/>
              </p:nvSpPr>
              <p:spPr>
                <a:xfrm rot="16200000">
                  <a:off x="8131802" y="5026754"/>
                  <a:ext cx="476073" cy="409785"/>
                </a:xfrm>
                <a:prstGeom prst="hexagon">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sp>
              <p:nvSpPr>
                <p:cNvPr id="73" name="Hexagon 72">
                  <a:extLst>
                    <a:ext uri="{FF2B5EF4-FFF2-40B4-BE49-F238E27FC236}">
                      <a16:creationId xmlns:a16="http://schemas.microsoft.com/office/drawing/2014/main" id="{DDDF14E3-B8A8-4932-9312-5DDD29E0499B}"/>
                    </a:ext>
                  </a:extLst>
                </p:cNvPr>
                <p:cNvSpPr>
                  <a:spLocks noChangeAspect="1"/>
                </p:cNvSpPr>
                <p:nvPr/>
              </p:nvSpPr>
              <p:spPr>
                <a:xfrm rot="16200000">
                  <a:off x="8133389" y="5383808"/>
                  <a:ext cx="476073" cy="409785"/>
                </a:xfrm>
                <a:prstGeom prst="hexagon">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sp>
              <p:nvSpPr>
                <p:cNvPr id="74" name="Hexagon 73">
                  <a:extLst>
                    <a:ext uri="{FF2B5EF4-FFF2-40B4-BE49-F238E27FC236}">
                      <a16:creationId xmlns:a16="http://schemas.microsoft.com/office/drawing/2014/main" id="{432C1242-58B0-4D74-89F4-C15BA0481E36}"/>
                    </a:ext>
                  </a:extLst>
                </p:cNvPr>
                <p:cNvSpPr>
                  <a:spLocks noChangeAspect="1"/>
                </p:cNvSpPr>
                <p:nvPr/>
              </p:nvSpPr>
              <p:spPr>
                <a:xfrm rot="16200000">
                  <a:off x="8544763" y="5383808"/>
                  <a:ext cx="476073" cy="409785"/>
                </a:xfrm>
                <a:prstGeom prst="hexagon">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sp>
              <p:nvSpPr>
                <p:cNvPr id="72" name="Hexagon 71">
                  <a:extLst>
                    <a:ext uri="{FF2B5EF4-FFF2-40B4-BE49-F238E27FC236}">
                      <a16:creationId xmlns:a16="http://schemas.microsoft.com/office/drawing/2014/main" id="{4F07CF54-5945-4E7F-B0EF-3DDEB2AC19B8}"/>
                    </a:ext>
                  </a:extLst>
                </p:cNvPr>
                <p:cNvSpPr>
                  <a:spLocks noChangeAspect="1"/>
                </p:cNvSpPr>
                <p:nvPr/>
              </p:nvSpPr>
              <p:spPr>
                <a:xfrm rot="16200000">
                  <a:off x="8543174" y="5026754"/>
                  <a:ext cx="476073" cy="409785"/>
                </a:xfrm>
                <a:prstGeom prst="hexagon">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CA">
                    <a:cs typeface="Arial" panose="020B0604020202020204" pitchFamily="34" charset="0"/>
                  </a:endParaRPr>
                </a:p>
              </p:txBody>
            </p:sp>
          </p:grpSp>
          <p:grpSp>
            <p:nvGrpSpPr>
              <p:cNvPr id="29716" name="Group 19">
                <a:extLst>
                  <a:ext uri="{FF2B5EF4-FFF2-40B4-BE49-F238E27FC236}">
                    <a16:creationId xmlns:a16="http://schemas.microsoft.com/office/drawing/2014/main" id="{61061E5D-B612-4F1F-B708-A8F5F20E9069}"/>
                  </a:ext>
                </a:extLst>
              </p:cNvPr>
              <p:cNvGrpSpPr>
                <a:grpSpLocks/>
              </p:cNvGrpSpPr>
              <p:nvPr/>
            </p:nvGrpSpPr>
            <p:grpSpPr bwMode="auto">
              <a:xfrm>
                <a:off x="8613709" y="5170930"/>
                <a:ext cx="334400" cy="137160"/>
                <a:chOff x="6981694" y="4844802"/>
                <a:chExt cx="334400" cy="137160"/>
              </a:xfrm>
            </p:grpSpPr>
            <p:sp>
              <p:nvSpPr>
                <p:cNvPr id="19" name="Hexagon 18">
                  <a:extLst>
                    <a:ext uri="{FF2B5EF4-FFF2-40B4-BE49-F238E27FC236}">
                      <a16:creationId xmlns:a16="http://schemas.microsoft.com/office/drawing/2014/main" id="{873A9BBC-ED77-4498-B323-39673A8D46FD}"/>
                    </a:ext>
                  </a:extLst>
                </p:cNvPr>
                <p:cNvSpPr>
                  <a:spLocks noChangeAspect="1"/>
                </p:cNvSpPr>
                <p:nvPr/>
              </p:nvSpPr>
              <p:spPr>
                <a:xfrm>
                  <a:off x="6982422" y="4845216"/>
                  <a:ext cx="158831" cy="136474"/>
                </a:xfrm>
                <a:prstGeom prst="hexagon">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41" name="Hexagon 40">
                  <a:extLst>
                    <a:ext uri="{FF2B5EF4-FFF2-40B4-BE49-F238E27FC236}">
                      <a16:creationId xmlns:a16="http://schemas.microsoft.com/office/drawing/2014/main" id="{8527E68B-A818-4360-BD64-45D6940CF2EA}"/>
                    </a:ext>
                  </a:extLst>
                </p:cNvPr>
                <p:cNvSpPr>
                  <a:spLocks noChangeAspect="1"/>
                </p:cNvSpPr>
                <p:nvPr/>
              </p:nvSpPr>
              <p:spPr>
                <a:xfrm>
                  <a:off x="7157137" y="4845216"/>
                  <a:ext cx="158831" cy="136474"/>
                </a:xfrm>
                <a:prstGeom prst="hexagon">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grpSp>
          <p:grpSp>
            <p:nvGrpSpPr>
              <p:cNvPr id="29717" name="Group 74">
                <a:extLst>
                  <a:ext uri="{FF2B5EF4-FFF2-40B4-BE49-F238E27FC236}">
                    <a16:creationId xmlns:a16="http://schemas.microsoft.com/office/drawing/2014/main" id="{EBEDB737-A127-41A4-BBAF-9C30AE20427D}"/>
                  </a:ext>
                </a:extLst>
              </p:cNvPr>
              <p:cNvGrpSpPr>
                <a:grpSpLocks/>
              </p:cNvGrpSpPr>
              <p:nvPr/>
            </p:nvGrpSpPr>
            <p:grpSpPr bwMode="auto">
              <a:xfrm>
                <a:off x="8613709" y="5528045"/>
                <a:ext cx="334400" cy="137160"/>
                <a:chOff x="6981694" y="4844802"/>
                <a:chExt cx="334400" cy="137160"/>
              </a:xfrm>
            </p:grpSpPr>
            <p:sp>
              <p:nvSpPr>
                <p:cNvPr id="76" name="Hexagon 75">
                  <a:extLst>
                    <a:ext uri="{FF2B5EF4-FFF2-40B4-BE49-F238E27FC236}">
                      <a16:creationId xmlns:a16="http://schemas.microsoft.com/office/drawing/2014/main" id="{35FE4E0B-7EB9-414D-98AC-D59680DBDB03}"/>
                    </a:ext>
                  </a:extLst>
                </p:cNvPr>
                <p:cNvSpPr>
                  <a:spLocks noChangeAspect="1"/>
                </p:cNvSpPr>
                <p:nvPr/>
              </p:nvSpPr>
              <p:spPr>
                <a:xfrm>
                  <a:off x="6982422" y="4845156"/>
                  <a:ext cx="158831" cy="136474"/>
                </a:xfrm>
                <a:prstGeom prst="hexagon">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77" name="Hexagon 76">
                  <a:extLst>
                    <a:ext uri="{FF2B5EF4-FFF2-40B4-BE49-F238E27FC236}">
                      <a16:creationId xmlns:a16="http://schemas.microsoft.com/office/drawing/2014/main" id="{3DD69EAD-4AF6-489F-9F92-CB7F0E991657}"/>
                    </a:ext>
                  </a:extLst>
                </p:cNvPr>
                <p:cNvSpPr>
                  <a:spLocks noChangeAspect="1"/>
                </p:cNvSpPr>
                <p:nvPr/>
              </p:nvSpPr>
              <p:spPr>
                <a:xfrm>
                  <a:off x="7157137" y="4845156"/>
                  <a:ext cx="158831" cy="136474"/>
                </a:xfrm>
                <a:prstGeom prst="hexagon">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grpSp>
          <p:grpSp>
            <p:nvGrpSpPr>
              <p:cNvPr id="29718" name="Group 77">
                <a:extLst>
                  <a:ext uri="{FF2B5EF4-FFF2-40B4-BE49-F238E27FC236}">
                    <a16:creationId xmlns:a16="http://schemas.microsoft.com/office/drawing/2014/main" id="{12643959-3E4A-48E8-B89F-5D91581EF5C8}"/>
                  </a:ext>
                </a:extLst>
              </p:cNvPr>
              <p:cNvGrpSpPr>
                <a:grpSpLocks/>
              </p:cNvGrpSpPr>
              <p:nvPr/>
            </p:nvGrpSpPr>
            <p:grpSpPr bwMode="auto">
              <a:xfrm>
                <a:off x="8222867" y="5173840"/>
                <a:ext cx="334400" cy="137160"/>
                <a:chOff x="6981694" y="4844802"/>
                <a:chExt cx="334400" cy="137160"/>
              </a:xfrm>
            </p:grpSpPr>
            <p:sp>
              <p:nvSpPr>
                <p:cNvPr id="79" name="Hexagon 78">
                  <a:extLst>
                    <a:ext uri="{FF2B5EF4-FFF2-40B4-BE49-F238E27FC236}">
                      <a16:creationId xmlns:a16="http://schemas.microsoft.com/office/drawing/2014/main" id="{1C6149D9-4271-455E-9A57-DACB3DDDCA35}"/>
                    </a:ext>
                  </a:extLst>
                </p:cNvPr>
                <p:cNvSpPr>
                  <a:spLocks noChangeAspect="1"/>
                </p:cNvSpPr>
                <p:nvPr/>
              </p:nvSpPr>
              <p:spPr>
                <a:xfrm>
                  <a:off x="7003188" y="4802633"/>
                  <a:ext cx="138183" cy="179321"/>
                </a:xfrm>
                <a:prstGeom prst="hexagon">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80" name="Hexagon 79">
                  <a:extLst>
                    <a:ext uri="{FF2B5EF4-FFF2-40B4-BE49-F238E27FC236}">
                      <a16:creationId xmlns:a16="http://schemas.microsoft.com/office/drawing/2014/main" id="{890A3FEB-9ED4-4400-8240-EBA59F709A5B}"/>
                    </a:ext>
                  </a:extLst>
                </p:cNvPr>
                <p:cNvSpPr>
                  <a:spLocks noChangeAspect="1"/>
                </p:cNvSpPr>
                <p:nvPr/>
              </p:nvSpPr>
              <p:spPr>
                <a:xfrm>
                  <a:off x="7157254" y="4802633"/>
                  <a:ext cx="158831" cy="179321"/>
                </a:xfrm>
                <a:prstGeom prst="hexagon">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grpSp>
          <p:grpSp>
            <p:nvGrpSpPr>
              <p:cNvPr id="29719" name="Group 80">
                <a:extLst>
                  <a:ext uri="{FF2B5EF4-FFF2-40B4-BE49-F238E27FC236}">
                    <a16:creationId xmlns:a16="http://schemas.microsoft.com/office/drawing/2014/main" id="{E567D5F1-A2AE-44F0-B364-B59ED0A50CCB}"/>
                  </a:ext>
                </a:extLst>
              </p:cNvPr>
              <p:cNvGrpSpPr>
                <a:grpSpLocks/>
              </p:cNvGrpSpPr>
              <p:nvPr/>
            </p:nvGrpSpPr>
            <p:grpSpPr bwMode="auto">
              <a:xfrm>
                <a:off x="8222867" y="5530955"/>
                <a:ext cx="334400" cy="137160"/>
                <a:chOff x="6981694" y="4844802"/>
                <a:chExt cx="334400" cy="137160"/>
              </a:xfrm>
            </p:grpSpPr>
            <p:sp>
              <p:nvSpPr>
                <p:cNvPr id="82" name="Hexagon 81">
                  <a:extLst>
                    <a:ext uri="{FF2B5EF4-FFF2-40B4-BE49-F238E27FC236}">
                      <a16:creationId xmlns:a16="http://schemas.microsoft.com/office/drawing/2014/main" id="{84EA1B13-0F58-40C4-A6D9-662A2C99FDC1}"/>
                    </a:ext>
                  </a:extLst>
                </p:cNvPr>
                <p:cNvSpPr>
                  <a:spLocks noChangeAspect="1"/>
                </p:cNvSpPr>
                <p:nvPr/>
              </p:nvSpPr>
              <p:spPr>
                <a:xfrm>
                  <a:off x="7003188" y="4845420"/>
                  <a:ext cx="138183" cy="136474"/>
                </a:xfrm>
                <a:prstGeom prst="hexagon">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83" name="Hexagon 82">
                  <a:extLst>
                    <a:ext uri="{FF2B5EF4-FFF2-40B4-BE49-F238E27FC236}">
                      <a16:creationId xmlns:a16="http://schemas.microsoft.com/office/drawing/2014/main" id="{C018C476-97BC-426B-92FC-A02EF4B02EB3}"/>
                    </a:ext>
                  </a:extLst>
                </p:cNvPr>
                <p:cNvSpPr>
                  <a:spLocks noChangeAspect="1"/>
                </p:cNvSpPr>
                <p:nvPr/>
              </p:nvSpPr>
              <p:spPr>
                <a:xfrm>
                  <a:off x="7157254" y="4845420"/>
                  <a:ext cx="158831" cy="136474"/>
                </a:xfrm>
                <a:prstGeom prst="hexagon">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grpSp>
        </p:grpSp>
      </p:grpSp>
      <p:grpSp>
        <p:nvGrpSpPr>
          <p:cNvPr id="21" name="Group 83">
            <a:extLst>
              <a:ext uri="{FF2B5EF4-FFF2-40B4-BE49-F238E27FC236}">
                <a16:creationId xmlns:a16="http://schemas.microsoft.com/office/drawing/2014/main" id="{88E6BFDA-03FD-4D98-A366-3E487C74DCA1}"/>
              </a:ext>
            </a:extLst>
          </p:cNvPr>
          <p:cNvGrpSpPr>
            <a:grpSpLocks/>
          </p:cNvGrpSpPr>
          <p:nvPr/>
        </p:nvGrpSpPr>
        <p:grpSpPr bwMode="auto">
          <a:xfrm>
            <a:off x="3494088" y="5159375"/>
            <a:ext cx="2155825" cy="1133475"/>
            <a:chOff x="3493827" y="5158625"/>
            <a:chExt cx="2156346" cy="1134599"/>
          </a:xfrm>
        </p:grpSpPr>
        <p:grpSp>
          <p:nvGrpSpPr>
            <p:cNvPr id="29703" name="Group 6">
              <a:extLst>
                <a:ext uri="{FF2B5EF4-FFF2-40B4-BE49-F238E27FC236}">
                  <a16:creationId xmlns:a16="http://schemas.microsoft.com/office/drawing/2014/main" id="{5437220F-D799-4B53-9049-64BFDBC555F1}"/>
                </a:ext>
              </a:extLst>
            </p:cNvPr>
            <p:cNvGrpSpPr>
              <a:grpSpLocks/>
            </p:cNvGrpSpPr>
            <p:nvPr/>
          </p:nvGrpSpPr>
          <p:grpSpPr bwMode="auto">
            <a:xfrm>
              <a:off x="3493827" y="5158625"/>
              <a:ext cx="2156346" cy="573435"/>
              <a:chOff x="2934269" y="5158625"/>
              <a:chExt cx="2156346" cy="573435"/>
            </a:xfrm>
          </p:grpSpPr>
          <p:sp>
            <p:nvSpPr>
              <p:cNvPr id="29705" name="TextBox 63">
                <a:extLst>
                  <a:ext uri="{FF2B5EF4-FFF2-40B4-BE49-F238E27FC236}">
                    <a16:creationId xmlns:a16="http://schemas.microsoft.com/office/drawing/2014/main" id="{A9AA25C1-524B-467C-ABE1-A9F3FFBE84AE}"/>
                  </a:ext>
                </a:extLst>
              </p:cNvPr>
              <p:cNvSpPr txBox="1">
                <a:spLocks noChangeArrowheads="1"/>
              </p:cNvSpPr>
              <p:nvPr/>
            </p:nvSpPr>
            <p:spPr bwMode="auto">
              <a:xfrm>
                <a:off x="3436541" y="5158625"/>
                <a:ext cx="154882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200">
                    <a:cs typeface="Arial" panose="020B0604020202020204" pitchFamily="34" charset="0"/>
                  </a:rPr>
                  <a:t>Allolactose</a:t>
                </a:r>
              </a:p>
            </p:txBody>
          </p:sp>
          <p:grpSp>
            <p:nvGrpSpPr>
              <p:cNvPr id="29706" name="Group 64">
                <a:extLst>
                  <a:ext uri="{FF2B5EF4-FFF2-40B4-BE49-F238E27FC236}">
                    <a16:creationId xmlns:a16="http://schemas.microsoft.com/office/drawing/2014/main" id="{19A3C4D4-F078-47C5-A00D-2B77A8405A47}"/>
                  </a:ext>
                </a:extLst>
              </p:cNvPr>
              <p:cNvGrpSpPr>
                <a:grpSpLocks/>
              </p:cNvGrpSpPr>
              <p:nvPr/>
            </p:nvGrpSpPr>
            <p:grpSpPr bwMode="auto">
              <a:xfrm>
                <a:off x="3126693" y="5289972"/>
                <a:ext cx="334400" cy="137160"/>
                <a:chOff x="6981694" y="4844802"/>
                <a:chExt cx="334400" cy="137160"/>
              </a:xfrm>
            </p:grpSpPr>
            <p:sp>
              <p:nvSpPr>
                <p:cNvPr id="66" name="Hexagon 65">
                  <a:extLst>
                    <a:ext uri="{FF2B5EF4-FFF2-40B4-BE49-F238E27FC236}">
                      <a16:creationId xmlns:a16="http://schemas.microsoft.com/office/drawing/2014/main" id="{22C35415-3FBB-44DB-9EF8-0DB93FB17CF8}"/>
                    </a:ext>
                  </a:extLst>
                </p:cNvPr>
                <p:cNvSpPr>
                  <a:spLocks noChangeAspect="1"/>
                </p:cNvSpPr>
                <p:nvPr/>
              </p:nvSpPr>
              <p:spPr>
                <a:xfrm>
                  <a:off x="6981403" y="4845349"/>
                  <a:ext cx="158788" cy="136661"/>
                </a:xfrm>
                <a:prstGeom prst="hexagon">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70" name="Hexagon 69">
                  <a:extLst>
                    <a:ext uri="{FF2B5EF4-FFF2-40B4-BE49-F238E27FC236}">
                      <a16:creationId xmlns:a16="http://schemas.microsoft.com/office/drawing/2014/main" id="{33B8BD37-1AF7-4194-AC1E-DB7515D0810A}"/>
                    </a:ext>
                  </a:extLst>
                </p:cNvPr>
                <p:cNvSpPr>
                  <a:spLocks noChangeAspect="1"/>
                </p:cNvSpPr>
                <p:nvPr/>
              </p:nvSpPr>
              <p:spPr>
                <a:xfrm>
                  <a:off x="7157659" y="4845349"/>
                  <a:ext cx="158788" cy="136661"/>
                </a:xfrm>
                <a:prstGeom prst="hexagon">
                  <a:avLst/>
                </a:prstGeom>
                <a:solidFill>
                  <a:srgbClr val="FF0000"/>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grpSp>
          <p:cxnSp>
            <p:nvCxnSpPr>
              <p:cNvPr id="6" name="Straight Arrow Connector 5">
                <a:extLst>
                  <a:ext uri="{FF2B5EF4-FFF2-40B4-BE49-F238E27FC236}">
                    <a16:creationId xmlns:a16="http://schemas.microsoft.com/office/drawing/2014/main" id="{7906B8E7-6316-47C2-878B-13D74996344D}"/>
                  </a:ext>
                </a:extLst>
              </p:cNvPr>
              <p:cNvCxnSpPr/>
              <p:nvPr/>
            </p:nvCxnSpPr>
            <p:spPr>
              <a:xfrm>
                <a:off x="2934269" y="5732281"/>
                <a:ext cx="2156346" cy="0"/>
              </a:xfrm>
              <a:prstGeom prst="straightConnector1">
                <a:avLst/>
              </a:prstGeom>
              <a:ln>
                <a:solidFill>
                  <a:schemeClr val="tx1"/>
                </a:solidFill>
                <a:headEnd w="lg" len="lg"/>
                <a:tailEnd type="stealth" w="lg" len="lg"/>
              </a:ln>
              <a:effectLst/>
            </p:spPr>
            <p:style>
              <a:lnRef idx="2">
                <a:schemeClr val="accent1"/>
              </a:lnRef>
              <a:fillRef idx="0">
                <a:schemeClr val="accent1"/>
              </a:fillRef>
              <a:effectRef idx="1">
                <a:schemeClr val="accent1"/>
              </a:effectRef>
              <a:fontRef idx="minor">
                <a:schemeClr val="tx1"/>
              </a:fontRef>
            </p:style>
          </p:cxnSp>
        </p:grpSp>
        <p:sp>
          <p:nvSpPr>
            <p:cNvPr id="29704" name="TextBox 10">
              <a:extLst>
                <a:ext uri="{FF2B5EF4-FFF2-40B4-BE49-F238E27FC236}">
                  <a16:creationId xmlns:a16="http://schemas.microsoft.com/office/drawing/2014/main" id="{977BF21D-4EF9-40B9-A4EE-E79DCD75820A}"/>
                </a:ext>
              </a:extLst>
            </p:cNvPr>
            <p:cNvSpPr txBox="1">
              <a:spLocks noChangeArrowheads="1"/>
            </p:cNvSpPr>
            <p:nvPr/>
          </p:nvSpPr>
          <p:spPr bwMode="auto">
            <a:xfrm>
              <a:off x="4055124" y="5862337"/>
              <a:ext cx="131638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CA" altLang="en-US" sz="2200">
                  <a:cs typeface="Arial" panose="020B0604020202020204" pitchFamily="34" charset="0"/>
                </a:rPr>
                <a:t>(Inducer)</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a:extLst>
              <a:ext uri="{FF2B5EF4-FFF2-40B4-BE49-F238E27FC236}">
                <a16:creationId xmlns:a16="http://schemas.microsoft.com/office/drawing/2014/main" id="{A0401AC0-3590-414E-933B-5CD0A4C7E0DB}"/>
              </a:ext>
            </a:extLst>
          </p:cNvPr>
          <p:cNvGrpSpPr>
            <a:grpSpLocks/>
          </p:cNvGrpSpPr>
          <p:nvPr/>
        </p:nvGrpSpPr>
        <p:grpSpPr bwMode="auto">
          <a:xfrm>
            <a:off x="2024063" y="4618038"/>
            <a:ext cx="5837237" cy="1914525"/>
            <a:chOff x="1720169" y="355775"/>
            <a:chExt cx="5836389" cy="1915433"/>
          </a:xfrm>
        </p:grpSpPr>
        <p:sp>
          <p:nvSpPr>
            <p:cNvPr id="3" name="Delay 2">
              <a:extLst>
                <a:ext uri="{FF2B5EF4-FFF2-40B4-BE49-F238E27FC236}">
                  <a16:creationId xmlns:a16="http://schemas.microsoft.com/office/drawing/2014/main" id="{DFD6E26E-A9F1-4C62-B509-D9F04C1D915A}"/>
                </a:ext>
              </a:extLst>
            </p:cNvPr>
            <p:cNvSpPr>
              <a:spLocks noChangeAspect="1"/>
            </p:cNvSpPr>
            <p:nvPr/>
          </p:nvSpPr>
          <p:spPr>
            <a:xfrm>
              <a:off x="4934389" y="1356374"/>
              <a:ext cx="914267" cy="914834"/>
            </a:xfrm>
            <a:prstGeom prst="flowChartDelay">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cxnSp>
          <p:nvCxnSpPr>
            <p:cNvPr id="4" name="Straight Connector 3">
              <a:extLst>
                <a:ext uri="{FF2B5EF4-FFF2-40B4-BE49-F238E27FC236}">
                  <a16:creationId xmlns:a16="http://schemas.microsoft.com/office/drawing/2014/main" id="{89B272BD-6D70-4A5D-B7C6-64330B6CF486}"/>
                </a:ext>
              </a:extLst>
            </p:cNvPr>
            <p:cNvCxnSpPr/>
            <p:nvPr/>
          </p:nvCxnSpPr>
          <p:spPr>
            <a:xfrm flipV="1">
              <a:off x="2777290" y="2113970"/>
              <a:ext cx="214916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133E0D43-79D2-424E-A9F8-5E454AA627DD}"/>
                </a:ext>
              </a:extLst>
            </p:cNvPr>
            <p:cNvCxnSpPr/>
            <p:nvPr/>
          </p:nvCxnSpPr>
          <p:spPr>
            <a:xfrm flipV="1">
              <a:off x="5848656" y="1815379"/>
              <a:ext cx="54443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1806" name="TextBox 5">
              <a:extLst>
                <a:ext uri="{FF2B5EF4-FFF2-40B4-BE49-F238E27FC236}">
                  <a16:creationId xmlns:a16="http://schemas.microsoft.com/office/drawing/2014/main" id="{27DFD61A-24BA-493F-95AC-FE9DDF687DB2}"/>
                </a:ext>
              </a:extLst>
            </p:cNvPr>
            <p:cNvSpPr txBox="1">
              <a:spLocks noChangeArrowheads="1"/>
            </p:cNvSpPr>
            <p:nvPr/>
          </p:nvSpPr>
          <p:spPr bwMode="auto">
            <a:xfrm>
              <a:off x="1754333" y="1888586"/>
              <a:ext cx="10567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cs typeface="Arial" panose="020B0604020202020204" pitchFamily="34" charset="0"/>
                </a:rPr>
                <a:t>Lactose</a:t>
              </a:r>
            </a:p>
          </p:txBody>
        </p:sp>
        <p:sp>
          <p:nvSpPr>
            <p:cNvPr id="31807" name="TextBox 6">
              <a:extLst>
                <a:ext uri="{FF2B5EF4-FFF2-40B4-BE49-F238E27FC236}">
                  <a16:creationId xmlns:a16="http://schemas.microsoft.com/office/drawing/2014/main" id="{07C3114A-6EA4-4CBA-A25A-31DC84599483}"/>
                </a:ext>
              </a:extLst>
            </p:cNvPr>
            <p:cNvSpPr txBox="1">
              <a:spLocks noChangeArrowheads="1"/>
            </p:cNvSpPr>
            <p:nvPr/>
          </p:nvSpPr>
          <p:spPr bwMode="auto">
            <a:xfrm>
              <a:off x="1720169" y="786219"/>
              <a:ext cx="10951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cs typeface="Arial" panose="020B0604020202020204" pitchFamily="34" charset="0"/>
                </a:rPr>
                <a:t>Glucose</a:t>
              </a:r>
            </a:p>
          </p:txBody>
        </p:sp>
        <p:sp>
          <p:nvSpPr>
            <p:cNvPr id="31808" name="TextBox 7">
              <a:extLst>
                <a:ext uri="{FF2B5EF4-FFF2-40B4-BE49-F238E27FC236}">
                  <a16:creationId xmlns:a16="http://schemas.microsoft.com/office/drawing/2014/main" id="{A2A19A20-08F8-4283-A6A2-B88FD686BB0F}"/>
                </a:ext>
              </a:extLst>
            </p:cNvPr>
            <p:cNvSpPr txBox="1">
              <a:spLocks noChangeArrowheads="1"/>
            </p:cNvSpPr>
            <p:nvPr/>
          </p:nvSpPr>
          <p:spPr bwMode="auto">
            <a:xfrm>
              <a:off x="6454571" y="1612959"/>
              <a:ext cx="11019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cs typeface="Arial" panose="020B0604020202020204" pitchFamily="34" charset="0"/>
                </a:rPr>
                <a:t>Lac Operon</a:t>
              </a:r>
            </a:p>
          </p:txBody>
        </p:sp>
        <p:sp>
          <p:nvSpPr>
            <p:cNvPr id="31809" name="TextBox 8">
              <a:extLst>
                <a:ext uri="{FF2B5EF4-FFF2-40B4-BE49-F238E27FC236}">
                  <a16:creationId xmlns:a16="http://schemas.microsoft.com/office/drawing/2014/main" id="{89E0443E-0FC9-4CD0-A80B-8925D9828C85}"/>
                </a:ext>
              </a:extLst>
            </p:cNvPr>
            <p:cNvSpPr txBox="1">
              <a:spLocks noChangeArrowheads="1"/>
            </p:cNvSpPr>
            <p:nvPr/>
          </p:nvSpPr>
          <p:spPr bwMode="auto">
            <a:xfrm>
              <a:off x="5013066" y="1631184"/>
              <a:ext cx="6719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cs typeface="Arial" panose="020B0604020202020204" pitchFamily="34" charset="0"/>
                </a:rPr>
                <a:t>AND</a:t>
              </a:r>
            </a:p>
          </p:txBody>
        </p:sp>
        <p:cxnSp>
          <p:nvCxnSpPr>
            <p:cNvPr id="10" name="Elbow Connector 9">
              <a:extLst>
                <a:ext uri="{FF2B5EF4-FFF2-40B4-BE49-F238E27FC236}">
                  <a16:creationId xmlns:a16="http://schemas.microsoft.com/office/drawing/2014/main" id="{CFD703B8-6B5D-45F1-A4C2-416A6C5248E7}"/>
                </a:ext>
              </a:extLst>
            </p:cNvPr>
            <p:cNvCxnSpPr/>
            <p:nvPr/>
          </p:nvCxnSpPr>
          <p:spPr>
            <a:xfrm rot="10800000">
              <a:off x="3861395" y="999017"/>
              <a:ext cx="1072994" cy="522536"/>
            </a:xfrm>
            <a:prstGeom prst="bentConnector3">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Isosceles Triangle 10">
              <a:extLst>
                <a:ext uri="{FF2B5EF4-FFF2-40B4-BE49-F238E27FC236}">
                  <a16:creationId xmlns:a16="http://schemas.microsoft.com/office/drawing/2014/main" id="{454813EF-DDA4-41AA-BFD5-BBBF0A69C8AB}"/>
                </a:ext>
              </a:extLst>
            </p:cNvPr>
            <p:cNvSpPr>
              <a:spLocks noChangeAspect="1"/>
            </p:cNvSpPr>
            <p:nvPr/>
          </p:nvSpPr>
          <p:spPr>
            <a:xfrm rot="5400000">
              <a:off x="3321582" y="770450"/>
              <a:ext cx="457417" cy="457134"/>
            </a:xfrm>
            <a:prstGeom prst="triangle">
              <a:avLst/>
            </a:prstGeom>
            <a:no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12" name="Oval 11">
              <a:extLst>
                <a:ext uri="{FF2B5EF4-FFF2-40B4-BE49-F238E27FC236}">
                  <a16:creationId xmlns:a16="http://schemas.microsoft.com/office/drawing/2014/main" id="{241519C4-42F6-44EC-9C78-8382C159FBDA}"/>
                </a:ext>
              </a:extLst>
            </p:cNvPr>
            <p:cNvSpPr>
              <a:spLocks noChangeAspect="1"/>
            </p:cNvSpPr>
            <p:nvPr/>
          </p:nvSpPr>
          <p:spPr>
            <a:xfrm>
              <a:off x="3782031" y="962488"/>
              <a:ext cx="73014" cy="73060"/>
            </a:xfrm>
            <a:prstGeom prst="ellipse">
              <a:avLst/>
            </a:prstGeom>
            <a:no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cxnSp>
          <p:nvCxnSpPr>
            <p:cNvPr id="13" name="Straight Connector 12">
              <a:extLst>
                <a:ext uri="{FF2B5EF4-FFF2-40B4-BE49-F238E27FC236}">
                  <a16:creationId xmlns:a16="http://schemas.microsoft.com/office/drawing/2014/main" id="{E5D8F786-C6D7-4144-B012-FF05DD3C3041}"/>
                </a:ext>
              </a:extLst>
            </p:cNvPr>
            <p:cNvCxnSpPr/>
            <p:nvPr/>
          </p:nvCxnSpPr>
          <p:spPr>
            <a:xfrm flipV="1">
              <a:off x="2777290" y="999017"/>
              <a:ext cx="54443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1814" name="TextBox 13">
              <a:extLst>
                <a:ext uri="{FF2B5EF4-FFF2-40B4-BE49-F238E27FC236}">
                  <a16:creationId xmlns:a16="http://schemas.microsoft.com/office/drawing/2014/main" id="{FD39950B-7448-40A2-9787-94E0C26F86DC}"/>
                </a:ext>
              </a:extLst>
            </p:cNvPr>
            <p:cNvSpPr txBox="1">
              <a:spLocks noChangeArrowheads="1"/>
            </p:cNvSpPr>
            <p:nvPr/>
          </p:nvSpPr>
          <p:spPr bwMode="auto">
            <a:xfrm>
              <a:off x="3169869" y="355775"/>
              <a:ext cx="6719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cs typeface="Arial" panose="020B0604020202020204" pitchFamily="34" charset="0"/>
                </a:rPr>
                <a:t>NOT</a:t>
              </a:r>
            </a:p>
          </p:txBody>
        </p:sp>
      </p:grpSp>
      <p:graphicFrame>
        <p:nvGraphicFramePr>
          <p:cNvPr id="16" name="Table 15">
            <a:extLst>
              <a:ext uri="{FF2B5EF4-FFF2-40B4-BE49-F238E27FC236}">
                <a16:creationId xmlns:a16="http://schemas.microsoft.com/office/drawing/2014/main" id="{A831DFD6-BE76-4A69-80E8-B4B3C7D790C2}"/>
              </a:ext>
            </a:extLst>
          </p:cNvPr>
          <p:cNvGraphicFramePr>
            <a:graphicFrameLocks noGrp="1"/>
          </p:cNvGraphicFramePr>
          <p:nvPr/>
        </p:nvGraphicFramePr>
        <p:xfrm>
          <a:off x="42863" y="1254125"/>
          <a:ext cx="5846762" cy="3027363"/>
        </p:xfrm>
        <a:graphic>
          <a:graphicData uri="http://schemas.openxmlformats.org/drawingml/2006/table">
            <a:tbl>
              <a:tblPr firstRow="1" bandRow="1">
                <a:tableStyleId>{073A0DAA-6AF3-43AB-8588-CEC1D06C72B9}</a:tableStyleId>
              </a:tblPr>
              <a:tblGrid>
                <a:gridCol w="1228338">
                  <a:extLst>
                    <a:ext uri="{9D8B030D-6E8A-4147-A177-3AD203B41FA5}">
                      <a16:colId xmlns:a16="http://schemas.microsoft.com/office/drawing/2014/main" val="20000"/>
                    </a:ext>
                  </a:extLst>
                </a:gridCol>
                <a:gridCol w="1146449">
                  <a:extLst>
                    <a:ext uri="{9D8B030D-6E8A-4147-A177-3AD203B41FA5}">
                      <a16:colId xmlns:a16="http://schemas.microsoft.com/office/drawing/2014/main" val="20001"/>
                    </a:ext>
                  </a:extLst>
                </a:gridCol>
                <a:gridCol w="2073190">
                  <a:extLst>
                    <a:ext uri="{9D8B030D-6E8A-4147-A177-3AD203B41FA5}">
                      <a16:colId xmlns:a16="http://schemas.microsoft.com/office/drawing/2014/main" val="20002"/>
                    </a:ext>
                  </a:extLst>
                </a:gridCol>
                <a:gridCol w="1398785">
                  <a:extLst>
                    <a:ext uri="{9D8B030D-6E8A-4147-A177-3AD203B41FA5}">
                      <a16:colId xmlns:a16="http://schemas.microsoft.com/office/drawing/2014/main" val="20003"/>
                    </a:ext>
                  </a:extLst>
                </a:gridCol>
              </a:tblGrid>
              <a:tr h="793232">
                <a:tc>
                  <a:txBody>
                    <a:bodyPr/>
                    <a:lstStyle/>
                    <a:p>
                      <a:pPr algn="ctr">
                        <a:spcAft>
                          <a:spcPts val="0"/>
                        </a:spcAft>
                      </a:pPr>
                      <a:r>
                        <a:rPr lang="en-US" sz="2000" dirty="0">
                          <a:effectLst/>
                          <a:latin typeface="Arial"/>
                          <a:cs typeface="Arial"/>
                        </a:rPr>
                        <a:t>Glucose</a:t>
                      </a:r>
                      <a:endParaRPr lang="en-US" sz="2000" dirty="0">
                        <a:effectLst/>
                        <a:latin typeface="Arial"/>
                        <a:ea typeface="ＭＳ 明朝"/>
                        <a:cs typeface="Arial"/>
                      </a:endParaRPr>
                    </a:p>
                  </a:txBody>
                  <a:tcPr marL="68582" marR="68582" marT="0" marB="0" anchor="ctr"/>
                </a:tc>
                <a:tc>
                  <a:txBody>
                    <a:bodyPr/>
                    <a:lstStyle/>
                    <a:p>
                      <a:pPr algn="ctr">
                        <a:spcAft>
                          <a:spcPts val="0"/>
                        </a:spcAft>
                      </a:pPr>
                      <a:r>
                        <a:rPr lang="en-US" sz="2000" dirty="0">
                          <a:effectLst/>
                          <a:latin typeface="Arial"/>
                          <a:cs typeface="Arial"/>
                        </a:rPr>
                        <a:t>Lactose</a:t>
                      </a:r>
                      <a:endParaRPr lang="en-US" sz="2000" dirty="0">
                        <a:effectLst/>
                        <a:latin typeface="Arial"/>
                        <a:ea typeface="ＭＳ 明朝"/>
                        <a:cs typeface="Arial"/>
                      </a:endParaRPr>
                    </a:p>
                  </a:txBody>
                  <a:tcPr marL="68582" marR="68582" marT="0" marB="0" anchor="ctr"/>
                </a:tc>
                <a:tc>
                  <a:txBody>
                    <a:bodyPr/>
                    <a:lstStyle/>
                    <a:p>
                      <a:pPr algn="ctr">
                        <a:spcAft>
                          <a:spcPts val="0"/>
                        </a:spcAft>
                      </a:pPr>
                      <a:r>
                        <a:rPr lang="en-US" sz="2000" dirty="0">
                          <a:effectLst/>
                          <a:latin typeface="Arial"/>
                          <a:cs typeface="Arial"/>
                        </a:rPr>
                        <a:t>Lac repressor bound</a:t>
                      </a:r>
                      <a:endParaRPr lang="en-US" sz="2000" dirty="0">
                        <a:effectLst/>
                        <a:latin typeface="Arial"/>
                        <a:ea typeface="ＭＳ 明朝"/>
                        <a:cs typeface="Arial"/>
                      </a:endParaRPr>
                    </a:p>
                  </a:txBody>
                  <a:tcPr marL="68582" marR="68582" marT="0" marB="0" anchor="ctr"/>
                </a:tc>
                <a:tc>
                  <a:txBody>
                    <a:bodyPr/>
                    <a:lstStyle/>
                    <a:p>
                      <a:pPr algn="ctr">
                        <a:spcAft>
                          <a:spcPts val="0"/>
                        </a:spcAft>
                      </a:pPr>
                      <a:r>
                        <a:rPr lang="en-US" sz="2000" dirty="0">
                          <a:effectLst/>
                          <a:latin typeface="Arial"/>
                          <a:cs typeface="Arial"/>
                        </a:rPr>
                        <a:t>Lac operon</a:t>
                      </a:r>
                      <a:endParaRPr lang="en-US" sz="2000" dirty="0">
                        <a:effectLst/>
                        <a:latin typeface="Arial"/>
                        <a:ea typeface="ＭＳ 明朝"/>
                        <a:cs typeface="Arial"/>
                      </a:endParaRPr>
                    </a:p>
                  </a:txBody>
                  <a:tcPr marL="68582" marR="68582" marT="0" marB="0" anchor="ctr"/>
                </a:tc>
                <a:extLst>
                  <a:ext uri="{0D108BD9-81ED-4DB2-BD59-A6C34878D82A}">
                    <a16:rowId xmlns:a16="http://schemas.microsoft.com/office/drawing/2014/main" val="10000"/>
                  </a:ext>
                </a:extLst>
              </a:tr>
              <a:tr h="614613">
                <a:tc>
                  <a:txBody>
                    <a:bodyPr/>
                    <a:lstStyle/>
                    <a:p>
                      <a:pPr algn="ctr">
                        <a:spcAft>
                          <a:spcPts val="0"/>
                        </a:spcAft>
                      </a:pPr>
                      <a:r>
                        <a:rPr lang="en-US" sz="2000" dirty="0">
                          <a:effectLst/>
                          <a:latin typeface="Arial"/>
                          <a:cs typeface="Arial"/>
                        </a:rPr>
                        <a:t>1</a:t>
                      </a:r>
                      <a:endParaRPr lang="en-US" sz="2000" dirty="0">
                        <a:effectLst/>
                        <a:latin typeface="Arial"/>
                        <a:ea typeface="ＭＳ 明朝"/>
                        <a:cs typeface="Arial"/>
                      </a:endParaRPr>
                    </a:p>
                  </a:txBody>
                  <a:tcPr marL="68582" marR="68582" marT="0" marB="0" anchor="ctr"/>
                </a:tc>
                <a:tc>
                  <a:txBody>
                    <a:bodyPr/>
                    <a:lstStyle/>
                    <a:p>
                      <a:pPr algn="ctr">
                        <a:spcAft>
                          <a:spcPts val="0"/>
                        </a:spcAft>
                      </a:pPr>
                      <a:r>
                        <a:rPr lang="en-US" sz="2000" dirty="0">
                          <a:effectLst/>
                          <a:latin typeface="Arial"/>
                          <a:cs typeface="Arial"/>
                        </a:rPr>
                        <a:t>0</a:t>
                      </a:r>
                      <a:endParaRPr lang="en-US" sz="2000" dirty="0">
                        <a:effectLst/>
                        <a:latin typeface="Arial"/>
                        <a:ea typeface="ＭＳ 明朝"/>
                        <a:cs typeface="Arial"/>
                      </a:endParaRPr>
                    </a:p>
                  </a:txBody>
                  <a:tcPr marL="68582" marR="68582" marT="0" marB="0" anchor="ctr"/>
                </a:tc>
                <a:tc>
                  <a:txBody>
                    <a:bodyPr/>
                    <a:lstStyle/>
                    <a:p>
                      <a:pPr algn="ctr">
                        <a:spcAft>
                          <a:spcPts val="0"/>
                        </a:spcAft>
                      </a:pPr>
                      <a:r>
                        <a:rPr lang="en-US" sz="2000" dirty="0">
                          <a:effectLst/>
                          <a:latin typeface="Arial"/>
                          <a:ea typeface="ＭＳ 明朝"/>
                          <a:cs typeface="Arial"/>
                        </a:rPr>
                        <a:t>YES</a:t>
                      </a:r>
                    </a:p>
                  </a:txBody>
                  <a:tcPr marL="68582" marR="68582" marT="0" marB="0" anchor="ctr"/>
                </a:tc>
                <a:tc>
                  <a:txBody>
                    <a:bodyPr/>
                    <a:lstStyle/>
                    <a:p>
                      <a:pPr algn="ctr">
                        <a:spcAft>
                          <a:spcPts val="0"/>
                        </a:spcAft>
                      </a:pPr>
                      <a:r>
                        <a:rPr lang="en-US" sz="2000" b="0" dirty="0">
                          <a:solidFill>
                            <a:srgbClr val="C00000"/>
                          </a:solidFill>
                          <a:effectLst/>
                          <a:latin typeface="Arial"/>
                          <a:ea typeface="ＭＳ 明朝"/>
                          <a:cs typeface="Arial"/>
                        </a:rPr>
                        <a:t>OFF (0)</a:t>
                      </a:r>
                    </a:p>
                  </a:txBody>
                  <a:tcPr marL="68582" marR="68582" marT="0" marB="0" anchor="ctr"/>
                </a:tc>
                <a:extLst>
                  <a:ext uri="{0D108BD9-81ED-4DB2-BD59-A6C34878D82A}">
                    <a16:rowId xmlns:a16="http://schemas.microsoft.com/office/drawing/2014/main" val="10001"/>
                  </a:ext>
                </a:extLst>
              </a:tr>
              <a:tr h="561873">
                <a:tc>
                  <a:txBody>
                    <a:bodyPr/>
                    <a:lstStyle/>
                    <a:p>
                      <a:pPr algn="ctr">
                        <a:spcAft>
                          <a:spcPts val="0"/>
                        </a:spcAft>
                      </a:pPr>
                      <a:r>
                        <a:rPr lang="en-US" sz="2000" dirty="0">
                          <a:effectLst/>
                          <a:latin typeface="Arial"/>
                          <a:cs typeface="Arial"/>
                        </a:rPr>
                        <a:t>1</a:t>
                      </a:r>
                      <a:endParaRPr lang="en-US" sz="2000" dirty="0">
                        <a:effectLst/>
                        <a:latin typeface="Arial"/>
                        <a:ea typeface="ＭＳ 明朝"/>
                        <a:cs typeface="Arial"/>
                      </a:endParaRPr>
                    </a:p>
                  </a:txBody>
                  <a:tcPr marL="68582" marR="68582" marT="0" marB="0" anchor="ctr"/>
                </a:tc>
                <a:tc>
                  <a:txBody>
                    <a:bodyPr/>
                    <a:lstStyle/>
                    <a:p>
                      <a:pPr algn="ctr">
                        <a:spcAft>
                          <a:spcPts val="0"/>
                        </a:spcAft>
                      </a:pPr>
                      <a:r>
                        <a:rPr lang="en-US" sz="2000" dirty="0">
                          <a:effectLst/>
                          <a:latin typeface="Arial"/>
                          <a:cs typeface="Arial"/>
                        </a:rPr>
                        <a:t>1</a:t>
                      </a:r>
                      <a:endParaRPr lang="en-US" sz="2000" dirty="0">
                        <a:effectLst/>
                        <a:latin typeface="Arial"/>
                        <a:ea typeface="ＭＳ 明朝"/>
                        <a:cs typeface="Arial"/>
                      </a:endParaRPr>
                    </a:p>
                  </a:txBody>
                  <a:tcPr marL="68582" marR="68582" marT="0" marB="0" anchor="ctr"/>
                </a:tc>
                <a:tc>
                  <a:txBody>
                    <a:bodyPr/>
                    <a:lstStyle/>
                    <a:p>
                      <a:pPr algn="ctr">
                        <a:spcAft>
                          <a:spcPts val="0"/>
                        </a:spcAft>
                      </a:pPr>
                      <a:r>
                        <a:rPr lang="en-US" sz="2000" dirty="0">
                          <a:effectLst/>
                          <a:latin typeface="Arial"/>
                          <a:ea typeface="ＭＳ 明朝"/>
                          <a:cs typeface="Arial"/>
                        </a:rPr>
                        <a:t>YES</a:t>
                      </a:r>
                    </a:p>
                  </a:txBody>
                  <a:tcPr marL="68582" marR="68582" marT="0" marB="0" anchor="ctr"/>
                </a:tc>
                <a:tc>
                  <a:txBody>
                    <a:bodyPr/>
                    <a:lstStyle/>
                    <a:p>
                      <a:pPr algn="ctr">
                        <a:spcAft>
                          <a:spcPts val="0"/>
                        </a:spcAft>
                      </a:pPr>
                      <a:r>
                        <a:rPr lang="en-US" sz="2000" dirty="0">
                          <a:solidFill>
                            <a:srgbClr val="C00000"/>
                          </a:solidFill>
                          <a:effectLst/>
                          <a:latin typeface="Arial"/>
                          <a:ea typeface="ＭＳ 明朝"/>
                          <a:cs typeface="Arial"/>
                        </a:rPr>
                        <a:t>OFF (0)</a:t>
                      </a:r>
                    </a:p>
                  </a:txBody>
                  <a:tcPr marL="68582" marR="68582" marT="0" marB="0" anchor="ctr"/>
                </a:tc>
                <a:extLst>
                  <a:ext uri="{0D108BD9-81ED-4DB2-BD59-A6C34878D82A}">
                    <a16:rowId xmlns:a16="http://schemas.microsoft.com/office/drawing/2014/main" val="10002"/>
                  </a:ext>
                </a:extLst>
              </a:tr>
              <a:tr h="550857">
                <a:tc>
                  <a:txBody>
                    <a:bodyPr/>
                    <a:lstStyle/>
                    <a:p>
                      <a:pPr algn="ctr">
                        <a:spcAft>
                          <a:spcPts val="0"/>
                        </a:spcAft>
                      </a:pPr>
                      <a:r>
                        <a:rPr lang="en-US" sz="2000" dirty="0">
                          <a:effectLst/>
                          <a:latin typeface="Arial"/>
                          <a:cs typeface="Arial"/>
                        </a:rPr>
                        <a:t>0</a:t>
                      </a:r>
                      <a:endParaRPr lang="en-US" sz="2000" dirty="0">
                        <a:effectLst/>
                        <a:latin typeface="Arial"/>
                        <a:ea typeface="ＭＳ 明朝"/>
                        <a:cs typeface="Arial"/>
                      </a:endParaRPr>
                    </a:p>
                  </a:txBody>
                  <a:tcPr marL="68582" marR="68582" marT="0" marB="0" anchor="ctr"/>
                </a:tc>
                <a:tc>
                  <a:txBody>
                    <a:bodyPr/>
                    <a:lstStyle/>
                    <a:p>
                      <a:pPr algn="ctr">
                        <a:spcAft>
                          <a:spcPts val="0"/>
                        </a:spcAft>
                      </a:pPr>
                      <a:r>
                        <a:rPr lang="en-US" sz="2000" dirty="0">
                          <a:effectLst/>
                          <a:latin typeface="Arial"/>
                          <a:cs typeface="Arial"/>
                        </a:rPr>
                        <a:t>1</a:t>
                      </a:r>
                      <a:endParaRPr lang="en-US" sz="2000" dirty="0">
                        <a:effectLst/>
                        <a:latin typeface="Arial"/>
                        <a:ea typeface="ＭＳ 明朝"/>
                        <a:cs typeface="Arial"/>
                      </a:endParaRPr>
                    </a:p>
                  </a:txBody>
                  <a:tcPr marL="68582" marR="68582" marT="0" marB="0" anchor="ctr"/>
                </a:tc>
                <a:tc>
                  <a:txBody>
                    <a:bodyPr/>
                    <a:lstStyle/>
                    <a:p>
                      <a:pPr algn="ctr">
                        <a:spcAft>
                          <a:spcPts val="0"/>
                        </a:spcAft>
                      </a:pPr>
                      <a:r>
                        <a:rPr lang="en-US" sz="2000" dirty="0">
                          <a:effectLst/>
                          <a:latin typeface="Arial"/>
                          <a:ea typeface="ＭＳ 明朝"/>
                          <a:cs typeface="Arial"/>
                        </a:rPr>
                        <a:t>NO</a:t>
                      </a:r>
                    </a:p>
                  </a:txBody>
                  <a:tcPr marL="68582" marR="68582" marT="0" marB="0" anchor="ctr"/>
                </a:tc>
                <a:tc>
                  <a:txBody>
                    <a:bodyPr/>
                    <a:lstStyle/>
                    <a:p>
                      <a:pPr algn="ctr">
                        <a:spcAft>
                          <a:spcPts val="0"/>
                        </a:spcAft>
                      </a:pPr>
                      <a:r>
                        <a:rPr lang="en-US" sz="2000" b="0" dirty="0">
                          <a:solidFill>
                            <a:srgbClr val="006600"/>
                          </a:solidFill>
                          <a:effectLst/>
                          <a:latin typeface="Arial"/>
                          <a:ea typeface="ＭＳ 明朝"/>
                          <a:cs typeface="Arial"/>
                        </a:rPr>
                        <a:t>ON (1)</a:t>
                      </a:r>
                    </a:p>
                  </a:txBody>
                  <a:tcPr marL="68582" marR="68582" marT="0" marB="0" anchor="ctr"/>
                </a:tc>
                <a:extLst>
                  <a:ext uri="{0D108BD9-81ED-4DB2-BD59-A6C34878D82A}">
                    <a16:rowId xmlns:a16="http://schemas.microsoft.com/office/drawing/2014/main" val="10003"/>
                  </a:ext>
                </a:extLst>
              </a:tr>
              <a:tr h="506788">
                <a:tc>
                  <a:txBody>
                    <a:bodyPr/>
                    <a:lstStyle/>
                    <a:p>
                      <a:pPr algn="ctr">
                        <a:spcAft>
                          <a:spcPts val="0"/>
                        </a:spcAft>
                      </a:pPr>
                      <a:r>
                        <a:rPr lang="en-US" sz="2000" dirty="0">
                          <a:effectLst/>
                          <a:latin typeface="Arial"/>
                          <a:ea typeface="ＭＳ 明朝"/>
                          <a:cs typeface="Arial"/>
                        </a:rPr>
                        <a:t>0</a:t>
                      </a:r>
                    </a:p>
                  </a:txBody>
                  <a:tcPr marL="68582" marR="68582" marT="0" marB="0" anchor="ctr"/>
                </a:tc>
                <a:tc>
                  <a:txBody>
                    <a:bodyPr/>
                    <a:lstStyle/>
                    <a:p>
                      <a:pPr algn="ctr">
                        <a:spcAft>
                          <a:spcPts val="0"/>
                        </a:spcAft>
                      </a:pPr>
                      <a:r>
                        <a:rPr lang="en-US" sz="2000" dirty="0">
                          <a:effectLst/>
                          <a:latin typeface="Arial"/>
                          <a:ea typeface="ＭＳ 明朝"/>
                          <a:cs typeface="Arial"/>
                        </a:rPr>
                        <a:t>0</a:t>
                      </a:r>
                    </a:p>
                  </a:txBody>
                  <a:tcPr marL="68582" marR="68582" marT="0" marB="0" anchor="ctr"/>
                </a:tc>
                <a:tc>
                  <a:txBody>
                    <a:bodyPr/>
                    <a:lstStyle/>
                    <a:p>
                      <a:pPr algn="ctr">
                        <a:spcAft>
                          <a:spcPts val="0"/>
                        </a:spcAft>
                      </a:pPr>
                      <a:r>
                        <a:rPr lang="en-US" sz="2000" dirty="0">
                          <a:effectLst/>
                          <a:latin typeface="Arial"/>
                          <a:ea typeface="ＭＳ 明朝"/>
                          <a:cs typeface="Arial"/>
                        </a:rPr>
                        <a:t>YES</a:t>
                      </a:r>
                    </a:p>
                  </a:txBody>
                  <a:tcPr marL="68582" marR="68582" marT="0" marB="0" anchor="ctr"/>
                </a:tc>
                <a:tc>
                  <a:txBody>
                    <a:bodyPr/>
                    <a:lstStyle/>
                    <a:p>
                      <a:pPr algn="ctr">
                        <a:spcAft>
                          <a:spcPts val="0"/>
                        </a:spcAft>
                      </a:pPr>
                      <a:r>
                        <a:rPr lang="en-US" sz="2000" dirty="0">
                          <a:solidFill>
                            <a:srgbClr val="C00000"/>
                          </a:solidFill>
                          <a:effectLst/>
                          <a:latin typeface="Arial"/>
                          <a:ea typeface="ＭＳ 明朝"/>
                          <a:cs typeface="Arial"/>
                        </a:rPr>
                        <a:t>OFF (0)</a:t>
                      </a:r>
                    </a:p>
                  </a:txBody>
                  <a:tcPr marL="68582" marR="68582" marT="0" marB="0" anchor="ctr"/>
                </a:tc>
                <a:extLst>
                  <a:ext uri="{0D108BD9-81ED-4DB2-BD59-A6C34878D82A}">
                    <a16:rowId xmlns:a16="http://schemas.microsoft.com/office/drawing/2014/main" val="10004"/>
                  </a:ext>
                </a:extLst>
              </a:tr>
            </a:tbl>
          </a:graphicData>
        </a:graphic>
      </p:graphicFrame>
      <p:sp>
        <p:nvSpPr>
          <p:cNvPr id="31779" name="TextBox 16">
            <a:extLst>
              <a:ext uri="{FF2B5EF4-FFF2-40B4-BE49-F238E27FC236}">
                <a16:creationId xmlns:a16="http://schemas.microsoft.com/office/drawing/2014/main" id="{1446CE26-3B53-4022-8BA4-9042E87D8DA1}"/>
              </a:ext>
            </a:extLst>
          </p:cNvPr>
          <p:cNvSpPr txBox="1">
            <a:spLocks noChangeArrowheads="1"/>
          </p:cNvSpPr>
          <p:nvPr/>
        </p:nvSpPr>
        <p:spPr bwMode="auto">
          <a:xfrm>
            <a:off x="2366963" y="212725"/>
            <a:ext cx="49863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a:t>Four Possible Situations</a:t>
            </a:r>
          </a:p>
        </p:txBody>
      </p:sp>
      <p:grpSp>
        <p:nvGrpSpPr>
          <p:cNvPr id="31780" name="Group 39">
            <a:extLst>
              <a:ext uri="{FF2B5EF4-FFF2-40B4-BE49-F238E27FC236}">
                <a16:creationId xmlns:a16="http://schemas.microsoft.com/office/drawing/2014/main" id="{B1156474-BDF6-4A0B-97EF-B4D7C000FE1C}"/>
              </a:ext>
            </a:extLst>
          </p:cNvPr>
          <p:cNvGrpSpPr>
            <a:grpSpLocks/>
          </p:cNvGrpSpPr>
          <p:nvPr/>
        </p:nvGrpSpPr>
        <p:grpSpPr bwMode="auto">
          <a:xfrm>
            <a:off x="6018213" y="1244600"/>
            <a:ext cx="6767512" cy="2298700"/>
            <a:chOff x="1918787" y="1713769"/>
            <a:chExt cx="6768012" cy="2299908"/>
          </a:xfrm>
        </p:grpSpPr>
        <p:sp>
          <p:nvSpPr>
            <p:cNvPr id="41" name="Rectangle 40">
              <a:extLst>
                <a:ext uri="{FF2B5EF4-FFF2-40B4-BE49-F238E27FC236}">
                  <a16:creationId xmlns:a16="http://schemas.microsoft.com/office/drawing/2014/main" id="{7D0C8458-B9CE-4F5D-A6DA-8D1A64265922}"/>
                </a:ext>
              </a:extLst>
            </p:cNvPr>
            <p:cNvSpPr/>
            <p:nvPr/>
          </p:nvSpPr>
          <p:spPr>
            <a:xfrm>
              <a:off x="2514143" y="3157565"/>
              <a:ext cx="684264" cy="246191"/>
            </a:xfrm>
            <a:prstGeom prst="rect">
              <a:avLst/>
            </a:prstGeom>
            <a:solidFill>
              <a:srgbClr val="008000">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42" name="Rectangle 41">
              <a:extLst>
                <a:ext uri="{FF2B5EF4-FFF2-40B4-BE49-F238E27FC236}">
                  <a16:creationId xmlns:a16="http://schemas.microsoft.com/office/drawing/2014/main" id="{E1B81594-8D25-4C4F-8066-96CE9EF39C1A}"/>
                </a:ext>
              </a:extLst>
            </p:cNvPr>
            <p:cNvSpPr/>
            <p:nvPr/>
          </p:nvSpPr>
          <p:spPr>
            <a:xfrm>
              <a:off x="3106325" y="3157565"/>
              <a:ext cx="617583" cy="246191"/>
            </a:xfrm>
            <a:prstGeom prst="rect">
              <a:avLst/>
            </a:prstGeom>
            <a:solidFill>
              <a:srgbClr val="FF0000">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31783" name="TextBox 42">
              <a:extLst>
                <a:ext uri="{FF2B5EF4-FFF2-40B4-BE49-F238E27FC236}">
                  <a16:creationId xmlns:a16="http://schemas.microsoft.com/office/drawing/2014/main" id="{8420D34A-E760-45AE-BB4A-616F3E580629}"/>
                </a:ext>
              </a:extLst>
            </p:cNvPr>
            <p:cNvSpPr txBox="1">
              <a:spLocks noChangeArrowheads="1"/>
            </p:cNvSpPr>
            <p:nvPr/>
          </p:nvSpPr>
          <p:spPr bwMode="auto">
            <a:xfrm>
              <a:off x="3286293" y="3428902"/>
              <a:ext cx="114979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cs typeface="Arial" panose="020B0604020202020204" pitchFamily="34" charset="0"/>
                </a:rPr>
                <a:t>Lac operator</a:t>
              </a:r>
            </a:p>
          </p:txBody>
        </p:sp>
        <p:grpSp>
          <p:nvGrpSpPr>
            <p:cNvPr id="31784" name="Group 68">
              <a:extLst>
                <a:ext uri="{FF2B5EF4-FFF2-40B4-BE49-F238E27FC236}">
                  <a16:creationId xmlns:a16="http://schemas.microsoft.com/office/drawing/2014/main" id="{1BB9E5E4-8D5B-494D-B5CE-EFC00A1F1A8C}"/>
                </a:ext>
              </a:extLst>
            </p:cNvPr>
            <p:cNvGrpSpPr>
              <a:grpSpLocks/>
            </p:cNvGrpSpPr>
            <p:nvPr/>
          </p:nvGrpSpPr>
          <p:grpSpPr bwMode="auto">
            <a:xfrm>
              <a:off x="3135655" y="2563408"/>
              <a:ext cx="564810" cy="586932"/>
              <a:chOff x="3290516" y="2275814"/>
              <a:chExt cx="564810" cy="586932"/>
            </a:xfrm>
          </p:grpSpPr>
          <p:sp>
            <p:nvSpPr>
              <p:cNvPr id="59" name="Oval 58">
                <a:extLst>
                  <a:ext uri="{FF2B5EF4-FFF2-40B4-BE49-F238E27FC236}">
                    <a16:creationId xmlns:a16="http://schemas.microsoft.com/office/drawing/2014/main" id="{1A754677-75FE-45E2-BCC6-888E825E44AC}"/>
                  </a:ext>
                </a:extLst>
              </p:cNvPr>
              <p:cNvSpPr>
                <a:spLocks noChangeAspect="1"/>
              </p:cNvSpPr>
              <p:nvPr/>
            </p:nvSpPr>
            <p:spPr>
              <a:xfrm>
                <a:off x="3289763" y="2275934"/>
                <a:ext cx="323874" cy="324020"/>
              </a:xfrm>
              <a:prstGeom prst="ellipse">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60" name="Oval 59">
                <a:extLst>
                  <a:ext uri="{FF2B5EF4-FFF2-40B4-BE49-F238E27FC236}">
                    <a16:creationId xmlns:a16="http://schemas.microsoft.com/office/drawing/2014/main" id="{964A771B-BE83-4FF4-8776-EC3A09E3E36D}"/>
                  </a:ext>
                </a:extLst>
              </p:cNvPr>
              <p:cNvSpPr>
                <a:spLocks noChangeAspect="1"/>
              </p:cNvSpPr>
              <p:nvPr/>
            </p:nvSpPr>
            <p:spPr>
              <a:xfrm>
                <a:off x="3531081" y="2275934"/>
                <a:ext cx="323874" cy="324020"/>
              </a:xfrm>
              <a:prstGeom prst="ellipse">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61" name="Oval 60">
                <a:extLst>
                  <a:ext uri="{FF2B5EF4-FFF2-40B4-BE49-F238E27FC236}">
                    <a16:creationId xmlns:a16="http://schemas.microsoft.com/office/drawing/2014/main" id="{705199FA-102F-440C-B5DF-FF5CF4B34BA5}"/>
                  </a:ext>
                </a:extLst>
              </p:cNvPr>
              <p:cNvSpPr>
                <a:spLocks noChangeAspect="1"/>
              </p:cNvSpPr>
              <p:nvPr/>
            </p:nvSpPr>
            <p:spPr>
              <a:xfrm>
                <a:off x="3289763" y="2538009"/>
                <a:ext cx="323874" cy="324020"/>
              </a:xfrm>
              <a:prstGeom prst="ellipse">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62" name="Oval 61">
                <a:extLst>
                  <a:ext uri="{FF2B5EF4-FFF2-40B4-BE49-F238E27FC236}">
                    <a16:creationId xmlns:a16="http://schemas.microsoft.com/office/drawing/2014/main" id="{64DE4A4D-D034-4CA5-A1F5-04F57EA46586}"/>
                  </a:ext>
                </a:extLst>
              </p:cNvPr>
              <p:cNvSpPr>
                <a:spLocks noChangeAspect="1"/>
              </p:cNvSpPr>
              <p:nvPr/>
            </p:nvSpPr>
            <p:spPr>
              <a:xfrm>
                <a:off x="3531081" y="2538009"/>
                <a:ext cx="323874" cy="324020"/>
              </a:xfrm>
              <a:prstGeom prst="ellipse">
                <a:avLst/>
              </a:prstGeom>
              <a:solidFill>
                <a:srgbClr val="0000FF">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grpSp>
        <p:sp>
          <p:nvSpPr>
            <p:cNvPr id="31785" name="TextBox 44">
              <a:extLst>
                <a:ext uri="{FF2B5EF4-FFF2-40B4-BE49-F238E27FC236}">
                  <a16:creationId xmlns:a16="http://schemas.microsoft.com/office/drawing/2014/main" id="{79F85E51-4828-426D-BDD2-A5FF182C76F9}"/>
                </a:ext>
              </a:extLst>
            </p:cNvPr>
            <p:cNvSpPr txBox="1">
              <a:spLocks noChangeArrowheads="1"/>
            </p:cNvSpPr>
            <p:nvPr/>
          </p:nvSpPr>
          <p:spPr bwMode="auto">
            <a:xfrm>
              <a:off x="3301576" y="2171170"/>
              <a:ext cx="17107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solidFill>
                    <a:srgbClr val="3D3DFF"/>
                  </a:solidFill>
                  <a:cs typeface="Arial" panose="020B0604020202020204" pitchFamily="34" charset="0"/>
                </a:rPr>
                <a:t>Lac repressor</a:t>
              </a:r>
            </a:p>
          </p:txBody>
        </p:sp>
        <p:sp>
          <p:nvSpPr>
            <p:cNvPr id="46" name="Rectangle 45">
              <a:extLst>
                <a:ext uri="{FF2B5EF4-FFF2-40B4-BE49-F238E27FC236}">
                  <a16:creationId xmlns:a16="http://schemas.microsoft.com/office/drawing/2014/main" id="{E2750E4F-EB4A-4532-9640-1BA3978C9083}"/>
                </a:ext>
              </a:extLst>
            </p:cNvPr>
            <p:cNvSpPr/>
            <p:nvPr/>
          </p:nvSpPr>
          <p:spPr>
            <a:xfrm>
              <a:off x="3858855" y="3159153"/>
              <a:ext cx="2160747" cy="246192"/>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47" name="Rectangle 46">
              <a:extLst>
                <a:ext uri="{FF2B5EF4-FFF2-40B4-BE49-F238E27FC236}">
                  <a16:creationId xmlns:a16="http://schemas.microsoft.com/office/drawing/2014/main" id="{7FB3A89E-180E-4224-BFBA-39AB7BEE59C9}"/>
                </a:ext>
              </a:extLst>
            </p:cNvPr>
            <p:cNvSpPr/>
            <p:nvPr/>
          </p:nvSpPr>
          <p:spPr>
            <a:xfrm>
              <a:off x="6098983" y="3159153"/>
              <a:ext cx="1332011" cy="246192"/>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48" name="Rectangle 47">
              <a:extLst>
                <a:ext uri="{FF2B5EF4-FFF2-40B4-BE49-F238E27FC236}">
                  <a16:creationId xmlns:a16="http://schemas.microsoft.com/office/drawing/2014/main" id="{379C7C63-A93D-49C1-9DF8-F5162E392889}"/>
                </a:ext>
              </a:extLst>
            </p:cNvPr>
            <p:cNvSpPr/>
            <p:nvPr/>
          </p:nvSpPr>
          <p:spPr>
            <a:xfrm>
              <a:off x="7505612" y="3159153"/>
              <a:ext cx="1081168" cy="246192"/>
            </a:xfrm>
            <a:prstGeom prst="rect">
              <a:avLst/>
            </a:prstGeom>
            <a:solidFill>
              <a:srgbClr val="CCFFC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31789" name="TextBox 48">
              <a:extLst>
                <a:ext uri="{FF2B5EF4-FFF2-40B4-BE49-F238E27FC236}">
                  <a16:creationId xmlns:a16="http://schemas.microsoft.com/office/drawing/2014/main" id="{6EAC173C-2C4C-4A63-83E7-B4B2BA3DE138}"/>
                </a:ext>
              </a:extLst>
            </p:cNvPr>
            <p:cNvSpPr txBox="1">
              <a:spLocks noChangeArrowheads="1"/>
            </p:cNvSpPr>
            <p:nvPr/>
          </p:nvSpPr>
          <p:spPr bwMode="auto">
            <a:xfrm>
              <a:off x="4265995" y="3119264"/>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i="1">
                  <a:cs typeface="Arial" panose="020B0604020202020204" pitchFamily="34" charset="0"/>
                </a:rPr>
                <a:t>lacZ</a:t>
              </a:r>
            </a:p>
          </p:txBody>
        </p:sp>
        <p:sp>
          <p:nvSpPr>
            <p:cNvPr id="31790" name="TextBox 49">
              <a:extLst>
                <a:ext uri="{FF2B5EF4-FFF2-40B4-BE49-F238E27FC236}">
                  <a16:creationId xmlns:a16="http://schemas.microsoft.com/office/drawing/2014/main" id="{EF9B5D0B-49B9-4EAE-8936-25E4146F2D53}"/>
                </a:ext>
              </a:extLst>
            </p:cNvPr>
            <p:cNvSpPr txBox="1">
              <a:spLocks noChangeArrowheads="1"/>
            </p:cNvSpPr>
            <p:nvPr/>
          </p:nvSpPr>
          <p:spPr bwMode="auto">
            <a:xfrm>
              <a:off x="6446623" y="3084278"/>
              <a:ext cx="6776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i="1">
                  <a:cs typeface="Arial" panose="020B0604020202020204" pitchFamily="34" charset="0"/>
                </a:rPr>
                <a:t>lacY</a:t>
              </a:r>
            </a:p>
          </p:txBody>
        </p:sp>
        <p:sp>
          <p:nvSpPr>
            <p:cNvPr id="31791" name="TextBox 50">
              <a:extLst>
                <a:ext uri="{FF2B5EF4-FFF2-40B4-BE49-F238E27FC236}">
                  <a16:creationId xmlns:a16="http://schemas.microsoft.com/office/drawing/2014/main" id="{149CCE3A-924A-4A13-87E1-5DD7A9157DFD}"/>
                </a:ext>
              </a:extLst>
            </p:cNvPr>
            <p:cNvSpPr txBox="1">
              <a:spLocks noChangeArrowheads="1"/>
            </p:cNvSpPr>
            <p:nvPr/>
          </p:nvSpPr>
          <p:spPr bwMode="auto">
            <a:xfrm>
              <a:off x="7764506" y="3084278"/>
              <a:ext cx="6864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i="1">
                  <a:cs typeface="Arial" panose="020B0604020202020204" pitchFamily="34" charset="0"/>
                </a:rPr>
                <a:t>lacA</a:t>
              </a:r>
            </a:p>
          </p:txBody>
        </p:sp>
        <p:sp>
          <p:nvSpPr>
            <p:cNvPr id="31792" name="TextBox 51">
              <a:extLst>
                <a:ext uri="{FF2B5EF4-FFF2-40B4-BE49-F238E27FC236}">
                  <a16:creationId xmlns:a16="http://schemas.microsoft.com/office/drawing/2014/main" id="{B68BA1AA-4F8A-4415-B040-5BFBFA273651}"/>
                </a:ext>
              </a:extLst>
            </p:cNvPr>
            <p:cNvSpPr txBox="1">
              <a:spLocks noChangeArrowheads="1"/>
            </p:cNvSpPr>
            <p:nvPr/>
          </p:nvSpPr>
          <p:spPr bwMode="auto">
            <a:xfrm>
              <a:off x="5477986" y="3466203"/>
              <a:ext cx="175560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200">
                  <a:cs typeface="Arial" panose="020B0604020202020204" pitchFamily="34" charset="0"/>
                </a:rPr>
                <a:t>Lac Operon</a:t>
              </a:r>
            </a:p>
          </p:txBody>
        </p:sp>
        <p:grpSp>
          <p:nvGrpSpPr>
            <p:cNvPr id="31793" name="Group 58">
              <a:extLst>
                <a:ext uri="{FF2B5EF4-FFF2-40B4-BE49-F238E27FC236}">
                  <a16:creationId xmlns:a16="http://schemas.microsoft.com/office/drawing/2014/main" id="{A537274D-972B-4BB8-8662-BA7AF52C967B}"/>
                </a:ext>
              </a:extLst>
            </p:cNvPr>
            <p:cNvGrpSpPr>
              <a:grpSpLocks/>
            </p:cNvGrpSpPr>
            <p:nvPr/>
          </p:nvGrpSpPr>
          <p:grpSpPr bwMode="auto">
            <a:xfrm>
              <a:off x="2086176" y="3161619"/>
              <a:ext cx="6600623" cy="257000"/>
              <a:chOff x="863066" y="2774207"/>
              <a:chExt cx="7822091" cy="257000"/>
            </a:xfrm>
          </p:grpSpPr>
          <p:cxnSp>
            <p:nvCxnSpPr>
              <p:cNvPr id="57" name="Straight Connector 56">
                <a:extLst>
                  <a:ext uri="{FF2B5EF4-FFF2-40B4-BE49-F238E27FC236}">
                    <a16:creationId xmlns:a16="http://schemas.microsoft.com/office/drawing/2014/main" id="{76971B4B-58B5-4FE5-9AD1-8370D1B79B9C}"/>
                  </a:ext>
                </a:extLst>
              </p:cNvPr>
              <p:cNvCxnSpPr/>
              <p:nvPr/>
            </p:nvCxnSpPr>
            <p:spPr>
              <a:xfrm flipV="1">
                <a:off x="862248" y="2774917"/>
                <a:ext cx="7822909" cy="12707"/>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1772B746-3E2A-4E44-B6AB-882C513ADD9C}"/>
                  </a:ext>
                </a:extLst>
              </p:cNvPr>
              <p:cNvCxnSpPr/>
              <p:nvPr/>
            </p:nvCxnSpPr>
            <p:spPr>
              <a:xfrm>
                <a:off x="877300" y="3029051"/>
                <a:ext cx="7807857" cy="158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4" name="Oval 53">
              <a:extLst>
                <a:ext uri="{FF2B5EF4-FFF2-40B4-BE49-F238E27FC236}">
                  <a16:creationId xmlns:a16="http://schemas.microsoft.com/office/drawing/2014/main" id="{6F0CB3BC-7A73-447D-832B-7BB907861ED7}"/>
                </a:ext>
              </a:extLst>
            </p:cNvPr>
            <p:cNvSpPr/>
            <p:nvPr/>
          </p:nvSpPr>
          <p:spPr>
            <a:xfrm rot="19162646">
              <a:off x="1988642" y="2161679"/>
              <a:ext cx="1282795" cy="898997"/>
            </a:xfrm>
            <a:prstGeom prst="ellipse">
              <a:avLst/>
            </a:prstGeom>
            <a:solidFill>
              <a:srgbClr val="660066">
                <a:alpha val="7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cs typeface="Arial" panose="020B0604020202020204" pitchFamily="34" charset="0"/>
              </a:endParaRPr>
            </a:p>
          </p:txBody>
        </p:sp>
        <p:sp>
          <p:nvSpPr>
            <p:cNvPr id="31795" name="TextBox 54">
              <a:extLst>
                <a:ext uri="{FF2B5EF4-FFF2-40B4-BE49-F238E27FC236}">
                  <a16:creationId xmlns:a16="http://schemas.microsoft.com/office/drawing/2014/main" id="{DB232A6D-8153-4785-9F95-A3BA4CA63310}"/>
                </a:ext>
              </a:extLst>
            </p:cNvPr>
            <p:cNvSpPr txBox="1">
              <a:spLocks noChangeArrowheads="1"/>
            </p:cNvSpPr>
            <p:nvPr/>
          </p:nvSpPr>
          <p:spPr bwMode="auto">
            <a:xfrm>
              <a:off x="2129046" y="1713769"/>
              <a:ext cx="22430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CA" altLang="en-US" sz="2000">
                  <a:solidFill>
                    <a:srgbClr val="944C94"/>
                  </a:solidFill>
                  <a:cs typeface="Arial" panose="020B0604020202020204" pitchFamily="34" charset="0"/>
                </a:rPr>
                <a:t>RNA Polymerase</a:t>
              </a:r>
            </a:p>
          </p:txBody>
        </p:sp>
        <p:sp>
          <p:nvSpPr>
            <p:cNvPr id="31796" name="TextBox 55">
              <a:extLst>
                <a:ext uri="{FF2B5EF4-FFF2-40B4-BE49-F238E27FC236}">
                  <a16:creationId xmlns:a16="http://schemas.microsoft.com/office/drawing/2014/main" id="{847B4CA5-0BA0-4C9C-B4BB-0468C73F3CF9}"/>
                </a:ext>
              </a:extLst>
            </p:cNvPr>
            <p:cNvSpPr txBox="1">
              <a:spLocks noChangeArrowheads="1"/>
            </p:cNvSpPr>
            <p:nvPr/>
          </p:nvSpPr>
          <p:spPr bwMode="auto">
            <a:xfrm>
              <a:off x="1918787" y="3408290"/>
              <a:ext cx="114979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en-US" sz="1600">
                  <a:cs typeface="Arial" panose="020B0604020202020204" pitchFamily="34" charset="0"/>
                </a:rPr>
                <a:t>Lac pomoter</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25">
            <a:extLst>
              <a:ext uri="{FF2B5EF4-FFF2-40B4-BE49-F238E27FC236}">
                <a16:creationId xmlns:a16="http://schemas.microsoft.com/office/drawing/2014/main" id="{2131995E-CFF1-44D8-9D66-AB955DF968AD}"/>
              </a:ext>
            </a:extLst>
          </p:cNvPr>
          <p:cNvSpPr txBox="1">
            <a:spLocks noChangeArrowheads="1"/>
          </p:cNvSpPr>
          <p:nvPr/>
        </p:nvSpPr>
        <p:spPr bwMode="auto">
          <a:xfrm>
            <a:off x="3114675" y="473075"/>
            <a:ext cx="2921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4000"/>
              <a:t>Translation</a:t>
            </a:r>
          </a:p>
        </p:txBody>
      </p:sp>
      <p:grpSp>
        <p:nvGrpSpPr>
          <p:cNvPr id="32771" name="Group 28">
            <a:extLst>
              <a:ext uri="{FF2B5EF4-FFF2-40B4-BE49-F238E27FC236}">
                <a16:creationId xmlns:a16="http://schemas.microsoft.com/office/drawing/2014/main" id="{54F45347-959F-4D98-8DCB-12970B84CB74}"/>
              </a:ext>
            </a:extLst>
          </p:cNvPr>
          <p:cNvGrpSpPr>
            <a:grpSpLocks/>
          </p:cNvGrpSpPr>
          <p:nvPr/>
        </p:nvGrpSpPr>
        <p:grpSpPr bwMode="auto">
          <a:xfrm>
            <a:off x="868363" y="1719263"/>
            <a:ext cx="7615237" cy="3440112"/>
            <a:chOff x="868680" y="1719262"/>
            <a:chExt cx="7614603" cy="3440123"/>
          </a:xfrm>
        </p:grpSpPr>
        <p:grpSp>
          <p:nvGrpSpPr>
            <p:cNvPr id="32772" name="Group 59">
              <a:extLst>
                <a:ext uri="{FF2B5EF4-FFF2-40B4-BE49-F238E27FC236}">
                  <a16:creationId xmlns:a16="http://schemas.microsoft.com/office/drawing/2014/main" id="{DF334FBE-D815-408C-8D56-E747952BD18E}"/>
                </a:ext>
              </a:extLst>
            </p:cNvPr>
            <p:cNvGrpSpPr>
              <a:grpSpLocks/>
            </p:cNvGrpSpPr>
            <p:nvPr/>
          </p:nvGrpSpPr>
          <p:grpSpPr bwMode="auto">
            <a:xfrm>
              <a:off x="868680" y="1719262"/>
              <a:ext cx="7614603" cy="3440123"/>
              <a:chOff x="915" y="2379"/>
              <a:chExt cx="4462" cy="1828"/>
            </a:xfrm>
          </p:grpSpPr>
          <p:grpSp>
            <p:nvGrpSpPr>
              <p:cNvPr id="32774" name="Group 55">
                <a:extLst>
                  <a:ext uri="{FF2B5EF4-FFF2-40B4-BE49-F238E27FC236}">
                    <a16:creationId xmlns:a16="http://schemas.microsoft.com/office/drawing/2014/main" id="{F3CC17A5-1ECC-4DC5-B8CC-C72D7580E4D4}"/>
                  </a:ext>
                </a:extLst>
              </p:cNvPr>
              <p:cNvGrpSpPr>
                <a:grpSpLocks/>
              </p:cNvGrpSpPr>
              <p:nvPr/>
            </p:nvGrpSpPr>
            <p:grpSpPr bwMode="auto">
              <a:xfrm>
                <a:off x="1124" y="2379"/>
                <a:ext cx="4253" cy="1406"/>
                <a:chOff x="1188" y="2507"/>
                <a:chExt cx="4253" cy="1406"/>
              </a:xfrm>
            </p:grpSpPr>
            <p:grpSp>
              <p:nvGrpSpPr>
                <p:cNvPr id="32778" name="Group 44">
                  <a:extLst>
                    <a:ext uri="{FF2B5EF4-FFF2-40B4-BE49-F238E27FC236}">
                      <a16:creationId xmlns:a16="http://schemas.microsoft.com/office/drawing/2014/main" id="{400B99C6-466C-41D5-A50D-7FF34C3BC3BA}"/>
                    </a:ext>
                  </a:extLst>
                </p:cNvPr>
                <p:cNvGrpSpPr>
                  <a:grpSpLocks/>
                </p:cNvGrpSpPr>
                <p:nvPr/>
              </p:nvGrpSpPr>
              <p:grpSpPr bwMode="auto">
                <a:xfrm>
                  <a:off x="3728" y="2587"/>
                  <a:ext cx="1713" cy="941"/>
                  <a:chOff x="3946" y="2603"/>
                  <a:chExt cx="1607" cy="844"/>
                </a:xfrm>
              </p:grpSpPr>
              <p:pic>
                <p:nvPicPr>
                  <p:cNvPr id="32791" name="Picture 38" descr="Peptide">
                    <a:extLst>
                      <a:ext uri="{FF2B5EF4-FFF2-40B4-BE49-F238E27FC236}">
                        <a16:creationId xmlns:a16="http://schemas.microsoft.com/office/drawing/2014/main" id="{C99378D2-2FD2-437C-B7CF-5786870B3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6" y="2603"/>
                    <a:ext cx="1548"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92" name="Rectangle 41">
                    <a:extLst>
                      <a:ext uri="{FF2B5EF4-FFF2-40B4-BE49-F238E27FC236}">
                        <a16:creationId xmlns:a16="http://schemas.microsoft.com/office/drawing/2014/main" id="{5338A377-86FE-4E6D-BBD1-49C7BFD7626E}"/>
                      </a:ext>
                    </a:extLst>
                  </p:cNvPr>
                  <p:cNvSpPr>
                    <a:spLocks noChangeArrowheads="1"/>
                  </p:cNvSpPr>
                  <p:nvPr/>
                </p:nvSpPr>
                <p:spPr bwMode="auto">
                  <a:xfrm>
                    <a:off x="4584" y="2775"/>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
                <p:nvSpPr>
                  <p:cNvPr id="32793" name="Rectangle 42">
                    <a:extLst>
                      <a:ext uri="{FF2B5EF4-FFF2-40B4-BE49-F238E27FC236}">
                        <a16:creationId xmlns:a16="http://schemas.microsoft.com/office/drawing/2014/main" id="{79D24A66-CBDA-4BF3-9D20-5FCAE7EEA199}"/>
                      </a:ext>
                    </a:extLst>
                  </p:cNvPr>
                  <p:cNvSpPr>
                    <a:spLocks noChangeArrowheads="1"/>
                  </p:cNvSpPr>
                  <p:nvPr/>
                </p:nvSpPr>
                <p:spPr bwMode="auto">
                  <a:xfrm rot="-5400000">
                    <a:off x="5419" y="3132"/>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
                <p:nvSpPr>
                  <p:cNvPr id="32794" name="Rectangle 43">
                    <a:extLst>
                      <a:ext uri="{FF2B5EF4-FFF2-40B4-BE49-F238E27FC236}">
                        <a16:creationId xmlns:a16="http://schemas.microsoft.com/office/drawing/2014/main" id="{629C1CD9-9CB3-49D3-B96A-B61E8004C7FF}"/>
                      </a:ext>
                    </a:extLst>
                  </p:cNvPr>
                  <p:cNvSpPr>
                    <a:spLocks noChangeArrowheads="1"/>
                  </p:cNvSpPr>
                  <p:nvPr/>
                </p:nvSpPr>
                <p:spPr bwMode="auto">
                  <a:xfrm rot="-5400000">
                    <a:off x="3998" y="2621"/>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grpSp>
            <p:grpSp>
              <p:nvGrpSpPr>
                <p:cNvPr id="32779" name="Group 47">
                  <a:extLst>
                    <a:ext uri="{FF2B5EF4-FFF2-40B4-BE49-F238E27FC236}">
                      <a16:creationId xmlns:a16="http://schemas.microsoft.com/office/drawing/2014/main" id="{39E95899-D657-42A5-85AA-2F3D1F928527}"/>
                    </a:ext>
                  </a:extLst>
                </p:cNvPr>
                <p:cNvGrpSpPr>
                  <a:grpSpLocks/>
                </p:cNvGrpSpPr>
                <p:nvPr/>
              </p:nvGrpSpPr>
              <p:grpSpPr bwMode="auto">
                <a:xfrm rot="1443221">
                  <a:off x="2363" y="2507"/>
                  <a:ext cx="1115" cy="1151"/>
                  <a:chOff x="2304" y="2421"/>
                  <a:chExt cx="1330" cy="1351"/>
                </a:xfrm>
              </p:grpSpPr>
              <p:pic>
                <p:nvPicPr>
                  <p:cNvPr id="32788" name="Picture 36" descr="rna-structure">
                    <a:extLst>
                      <a:ext uri="{FF2B5EF4-FFF2-40B4-BE49-F238E27FC236}">
                        <a16:creationId xmlns:a16="http://schemas.microsoft.com/office/drawing/2014/main" id="{CBB94BE2-0718-408C-B209-5ADF8F67E1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0" y="2421"/>
                    <a:ext cx="1304" cy="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9" name="Rectangle 45">
                    <a:extLst>
                      <a:ext uri="{FF2B5EF4-FFF2-40B4-BE49-F238E27FC236}">
                        <a16:creationId xmlns:a16="http://schemas.microsoft.com/office/drawing/2014/main" id="{662BACDC-647F-4C90-A2FC-D53F1B0DA201}"/>
                      </a:ext>
                    </a:extLst>
                  </p:cNvPr>
                  <p:cNvSpPr>
                    <a:spLocks noChangeArrowheads="1"/>
                  </p:cNvSpPr>
                  <p:nvPr/>
                </p:nvSpPr>
                <p:spPr bwMode="auto">
                  <a:xfrm>
                    <a:off x="2304" y="3618"/>
                    <a:ext cx="544" cy="1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
                <p:nvSpPr>
                  <p:cNvPr id="32790" name="Rectangle 46">
                    <a:extLst>
                      <a:ext uri="{FF2B5EF4-FFF2-40B4-BE49-F238E27FC236}">
                        <a16:creationId xmlns:a16="http://schemas.microsoft.com/office/drawing/2014/main" id="{1985C6DC-A060-4811-A113-D091F3440C3E}"/>
                      </a:ext>
                    </a:extLst>
                  </p:cNvPr>
                  <p:cNvSpPr>
                    <a:spLocks noChangeArrowheads="1"/>
                  </p:cNvSpPr>
                  <p:nvPr/>
                </p:nvSpPr>
                <p:spPr bwMode="auto">
                  <a:xfrm>
                    <a:off x="3156" y="2499"/>
                    <a:ext cx="389" cy="211"/>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grpSp>
            <p:grpSp>
              <p:nvGrpSpPr>
                <p:cNvPr id="32780" name="Group 49">
                  <a:extLst>
                    <a:ext uri="{FF2B5EF4-FFF2-40B4-BE49-F238E27FC236}">
                      <a16:creationId xmlns:a16="http://schemas.microsoft.com/office/drawing/2014/main" id="{62DE31D5-E3C8-4DCF-9DD0-FD9E7B72830E}"/>
                    </a:ext>
                  </a:extLst>
                </p:cNvPr>
                <p:cNvGrpSpPr>
                  <a:grpSpLocks/>
                </p:cNvGrpSpPr>
                <p:nvPr/>
              </p:nvGrpSpPr>
              <p:grpSpPr bwMode="auto">
                <a:xfrm>
                  <a:off x="1235" y="2607"/>
                  <a:ext cx="776" cy="1014"/>
                  <a:chOff x="995" y="2663"/>
                  <a:chExt cx="776" cy="1014"/>
                </a:xfrm>
              </p:grpSpPr>
              <p:pic>
                <p:nvPicPr>
                  <p:cNvPr id="32786" name="Picture 34" descr="dna">
                    <a:extLst>
                      <a:ext uri="{FF2B5EF4-FFF2-40B4-BE49-F238E27FC236}">
                        <a16:creationId xmlns:a16="http://schemas.microsoft.com/office/drawing/2014/main" id="{BE86B566-5A4C-48C3-830D-110CB709EB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 y="2663"/>
                    <a:ext cx="776" cy="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7" name="Rectangle 48">
                    <a:extLst>
                      <a:ext uri="{FF2B5EF4-FFF2-40B4-BE49-F238E27FC236}">
                        <a16:creationId xmlns:a16="http://schemas.microsoft.com/office/drawing/2014/main" id="{809DD09A-C021-4F3D-B96A-D985903402E7}"/>
                      </a:ext>
                    </a:extLst>
                  </p:cNvPr>
                  <p:cNvSpPr>
                    <a:spLocks noChangeArrowheads="1"/>
                  </p:cNvSpPr>
                  <p:nvPr/>
                </p:nvSpPr>
                <p:spPr bwMode="auto">
                  <a:xfrm>
                    <a:off x="1452" y="2945"/>
                    <a:ext cx="308" cy="51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grpSp>
            <p:sp>
              <p:nvSpPr>
                <p:cNvPr id="32781" name="Line 50">
                  <a:extLst>
                    <a:ext uri="{FF2B5EF4-FFF2-40B4-BE49-F238E27FC236}">
                      <a16:creationId xmlns:a16="http://schemas.microsoft.com/office/drawing/2014/main" id="{B8BD112A-99B7-4042-B62B-83CAD4E491D3}"/>
                    </a:ext>
                  </a:extLst>
                </p:cNvPr>
                <p:cNvSpPr>
                  <a:spLocks noChangeShapeType="1"/>
                </p:cNvSpPr>
                <p:nvPr/>
              </p:nvSpPr>
              <p:spPr bwMode="auto">
                <a:xfrm>
                  <a:off x="1773" y="3073"/>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32782" name="Line 51">
                  <a:extLst>
                    <a:ext uri="{FF2B5EF4-FFF2-40B4-BE49-F238E27FC236}">
                      <a16:creationId xmlns:a16="http://schemas.microsoft.com/office/drawing/2014/main" id="{6BE19D72-0F9B-422C-8431-1BD7BCBE788E}"/>
                    </a:ext>
                  </a:extLst>
                </p:cNvPr>
                <p:cNvSpPr>
                  <a:spLocks noChangeShapeType="1"/>
                </p:cNvSpPr>
                <p:nvPr/>
              </p:nvSpPr>
              <p:spPr bwMode="auto">
                <a:xfrm>
                  <a:off x="3105" y="3064"/>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32783" name="Text Box 52">
                  <a:extLst>
                    <a:ext uri="{FF2B5EF4-FFF2-40B4-BE49-F238E27FC236}">
                      <a16:creationId xmlns:a16="http://schemas.microsoft.com/office/drawing/2014/main" id="{04502635-FFF7-468F-A13E-473379A25912}"/>
                    </a:ext>
                  </a:extLst>
                </p:cNvPr>
                <p:cNvSpPr txBox="1">
                  <a:spLocks noChangeArrowheads="1"/>
                </p:cNvSpPr>
                <p:nvPr/>
              </p:nvSpPr>
              <p:spPr bwMode="auto">
                <a:xfrm>
                  <a:off x="2792" y="3698"/>
                  <a:ext cx="43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a:solidFill>
                        <a:srgbClr val="0000FF"/>
                      </a:solidFill>
                    </a:rPr>
                    <a:t>RNA</a:t>
                  </a:r>
                </a:p>
              </p:txBody>
            </p:sp>
            <p:sp>
              <p:nvSpPr>
                <p:cNvPr id="32784" name="Text Box 53">
                  <a:extLst>
                    <a:ext uri="{FF2B5EF4-FFF2-40B4-BE49-F238E27FC236}">
                      <a16:creationId xmlns:a16="http://schemas.microsoft.com/office/drawing/2014/main" id="{ED55EFA8-0D21-4A16-A210-7B02BA7B671D}"/>
                    </a:ext>
                  </a:extLst>
                </p:cNvPr>
                <p:cNvSpPr txBox="1">
                  <a:spLocks noChangeArrowheads="1"/>
                </p:cNvSpPr>
                <p:nvPr/>
              </p:nvSpPr>
              <p:spPr bwMode="auto">
                <a:xfrm>
                  <a:off x="4336" y="3700"/>
                  <a:ext cx="62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a:solidFill>
                        <a:srgbClr val="0000FF"/>
                      </a:solidFill>
                    </a:rPr>
                    <a:t>Protein</a:t>
                  </a:r>
                </a:p>
              </p:txBody>
            </p:sp>
            <p:sp>
              <p:nvSpPr>
                <p:cNvPr id="32785" name="Text Box 54">
                  <a:extLst>
                    <a:ext uri="{FF2B5EF4-FFF2-40B4-BE49-F238E27FC236}">
                      <a16:creationId xmlns:a16="http://schemas.microsoft.com/office/drawing/2014/main" id="{0E0FA118-5F4B-4B2A-B820-5D60AD464946}"/>
                    </a:ext>
                  </a:extLst>
                </p:cNvPr>
                <p:cNvSpPr txBox="1">
                  <a:spLocks noChangeArrowheads="1"/>
                </p:cNvSpPr>
                <p:nvPr/>
              </p:nvSpPr>
              <p:spPr bwMode="auto">
                <a:xfrm>
                  <a:off x="1188" y="3693"/>
                  <a:ext cx="43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a:solidFill>
                        <a:srgbClr val="0000FF"/>
                      </a:solidFill>
                    </a:rPr>
                    <a:t>DNA</a:t>
                  </a:r>
                </a:p>
              </p:txBody>
            </p:sp>
          </p:grpSp>
          <p:sp>
            <p:nvSpPr>
              <p:cNvPr id="32775" name="Text Box 56">
                <a:extLst>
                  <a:ext uri="{FF2B5EF4-FFF2-40B4-BE49-F238E27FC236}">
                    <a16:creationId xmlns:a16="http://schemas.microsoft.com/office/drawing/2014/main" id="{EB464A19-8E84-4B80-9A48-9625EAD5C1AC}"/>
                  </a:ext>
                </a:extLst>
              </p:cNvPr>
              <p:cNvSpPr txBox="1">
                <a:spLocks noChangeArrowheads="1"/>
              </p:cNvSpPr>
              <p:nvPr/>
            </p:nvSpPr>
            <p:spPr bwMode="auto">
              <a:xfrm>
                <a:off x="915" y="3830"/>
                <a:ext cx="1012"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a:t>Polymer of nucleotides</a:t>
                </a:r>
              </a:p>
            </p:txBody>
          </p:sp>
          <p:sp>
            <p:nvSpPr>
              <p:cNvPr id="32776" name="Text Box 57">
                <a:extLst>
                  <a:ext uri="{FF2B5EF4-FFF2-40B4-BE49-F238E27FC236}">
                    <a16:creationId xmlns:a16="http://schemas.microsoft.com/office/drawing/2014/main" id="{4E01F3F2-03CB-4669-A501-B5A3A4466874}"/>
                  </a:ext>
                </a:extLst>
              </p:cNvPr>
              <p:cNvSpPr txBox="1">
                <a:spLocks noChangeArrowheads="1"/>
              </p:cNvSpPr>
              <p:nvPr/>
            </p:nvSpPr>
            <p:spPr bwMode="auto">
              <a:xfrm>
                <a:off x="2551" y="3831"/>
                <a:ext cx="1012"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a:t>Polymer of nucleotides</a:t>
                </a:r>
              </a:p>
            </p:txBody>
          </p:sp>
          <p:sp>
            <p:nvSpPr>
              <p:cNvPr id="32777" name="Text Box 58">
                <a:extLst>
                  <a:ext uri="{FF2B5EF4-FFF2-40B4-BE49-F238E27FC236}">
                    <a16:creationId xmlns:a16="http://schemas.microsoft.com/office/drawing/2014/main" id="{AD28D871-878F-4529-A3E7-23F6BA09213A}"/>
                  </a:ext>
                </a:extLst>
              </p:cNvPr>
              <p:cNvSpPr txBox="1">
                <a:spLocks noChangeArrowheads="1"/>
              </p:cNvSpPr>
              <p:nvPr/>
            </p:nvSpPr>
            <p:spPr bwMode="auto">
              <a:xfrm>
                <a:off x="4190" y="3828"/>
                <a:ext cx="1012"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a:t>Polymer of amino acids</a:t>
                </a:r>
              </a:p>
            </p:txBody>
          </p:sp>
        </p:grpSp>
        <p:sp>
          <p:nvSpPr>
            <p:cNvPr id="32773" name="TextBox 27">
              <a:extLst>
                <a:ext uri="{FF2B5EF4-FFF2-40B4-BE49-F238E27FC236}">
                  <a16:creationId xmlns:a16="http://schemas.microsoft.com/office/drawing/2014/main" id="{CC72BB40-4102-421A-B647-04A024CF62D2}"/>
                </a:ext>
              </a:extLst>
            </p:cNvPr>
            <p:cNvSpPr txBox="1">
              <a:spLocks noChangeArrowheads="1"/>
            </p:cNvSpPr>
            <p:nvPr/>
          </p:nvSpPr>
          <p:spPr bwMode="auto">
            <a:xfrm>
              <a:off x="4343646" y="2286000"/>
              <a:ext cx="1825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i="1">
                  <a:solidFill>
                    <a:srgbClr val="008000"/>
                  </a:solidFill>
                </a:rPr>
                <a:t>Translation</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a:extLst>
              <a:ext uri="{FF2B5EF4-FFF2-40B4-BE49-F238E27FC236}">
                <a16:creationId xmlns:a16="http://schemas.microsoft.com/office/drawing/2014/main" id="{A4841EA7-349E-4898-BFD5-0FAB98AFE9F6}"/>
              </a:ext>
            </a:extLst>
          </p:cNvPr>
          <p:cNvSpPr txBox="1">
            <a:spLocks noChangeArrowheads="1"/>
          </p:cNvSpPr>
          <p:nvPr/>
        </p:nvSpPr>
        <p:spPr bwMode="auto">
          <a:xfrm>
            <a:off x="1395413" y="119063"/>
            <a:ext cx="6721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a:solidFill>
                  <a:srgbClr val="0000FF"/>
                </a:solidFill>
              </a:rPr>
              <a:t>How Amino Acids are Linked Together</a:t>
            </a:r>
          </a:p>
        </p:txBody>
      </p:sp>
      <p:sp>
        <p:nvSpPr>
          <p:cNvPr id="33795" name="AutoShape 3" descr="Peptidformationball">
            <a:extLst>
              <a:ext uri="{FF2B5EF4-FFF2-40B4-BE49-F238E27FC236}">
                <a16:creationId xmlns:a16="http://schemas.microsoft.com/office/drawing/2014/main" id="{A4B8A98A-17A9-4DC7-817D-65564FFAAE72}"/>
              </a:ext>
            </a:extLst>
          </p:cNvPr>
          <p:cNvSpPr>
            <a:spLocks noChangeAspect="1" noChangeArrowheads="1"/>
          </p:cNvSpPr>
          <p:nvPr/>
        </p:nvSpPr>
        <p:spPr bwMode="auto">
          <a:xfrm>
            <a:off x="1381125" y="814388"/>
            <a:ext cx="6381750"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sp>
        <p:nvSpPr>
          <p:cNvPr id="33796" name="AutoShape 4" descr="Peptidformationball">
            <a:extLst>
              <a:ext uri="{FF2B5EF4-FFF2-40B4-BE49-F238E27FC236}">
                <a16:creationId xmlns:a16="http://schemas.microsoft.com/office/drawing/2014/main" id="{4DEC66E3-0E65-4757-9D92-DAB65E4DCA8D}"/>
              </a:ext>
            </a:extLst>
          </p:cNvPr>
          <p:cNvSpPr>
            <a:spLocks noChangeAspect="1" noChangeArrowheads="1"/>
          </p:cNvSpPr>
          <p:nvPr/>
        </p:nvSpPr>
        <p:spPr bwMode="auto">
          <a:xfrm>
            <a:off x="1381125" y="814388"/>
            <a:ext cx="6381750"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sp>
        <p:nvSpPr>
          <p:cNvPr id="33797" name="AutoShape 5" descr="AminoAcidball">
            <a:extLst>
              <a:ext uri="{FF2B5EF4-FFF2-40B4-BE49-F238E27FC236}">
                <a16:creationId xmlns:a16="http://schemas.microsoft.com/office/drawing/2014/main" id="{0920A42B-CED5-4E92-95E7-6E28B5A84398}"/>
              </a:ext>
            </a:extLst>
          </p:cNvPr>
          <p:cNvSpPr>
            <a:spLocks noChangeAspect="1" noChangeArrowheads="1"/>
          </p:cNvSpPr>
          <p:nvPr/>
        </p:nvSpPr>
        <p:spPr bwMode="auto">
          <a:xfrm>
            <a:off x="1228725" y="1047750"/>
            <a:ext cx="6686550"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pic>
        <p:nvPicPr>
          <p:cNvPr id="33798" name="Picture 8" descr="800px-Peptidformationball">
            <a:extLst>
              <a:ext uri="{FF2B5EF4-FFF2-40B4-BE49-F238E27FC236}">
                <a16:creationId xmlns:a16="http://schemas.microsoft.com/office/drawing/2014/main" id="{0623702F-A77E-4846-B33F-DA1BA191F7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60701"/>
          <a:stretch>
            <a:fillRect/>
          </a:stretch>
        </p:blipFill>
        <p:spPr bwMode="auto">
          <a:xfrm>
            <a:off x="2406650" y="714375"/>
            <a:ext cx="5334000" cy="171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8" descr="800px-Peptidformationball">
            <a:extLst>
              <a:ext uri="{FF2B5EF4-FFF2-40B4-BE49-F238E27FC236}">
                <a16:creationId xmlns:a16="http://schemas.microsoft.com/office/drawing/2014/main" id="{7325A877-88A0-4707-B71A-2151D838A2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8869"/>
          <a:stretch>
            <a:fillRect/>
          </a:stretch>
        </p:blipFill>
        <p:spPr bwMode="auto">
          <a:xfrm>
            <a:off x="2416175" y="2392363"/>
            <a:ext cx="5334000" cy="267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40">
            <a:extLst>
              <a:ext uri="{FF2B5EF4-FFF2-40B4-BE49-F238E27FC236}">
                <a16:creationId xmlns:a16="http://schemas.microsoft.com/office/drawing/2014/main" id="{B8EA213C-42AD-4F79-A966-795CBEFF9645}"/>
              </a:ext>
            </a:extLst>
          </p:cNvPr>
          <p:cNvGrpSpPr>
            <a:grpSpLocks/>
          </p:cNvGrpSpPr>
          <p:nvPr/>
        </p:nvGrpSpPr>
        <p:grpSpPr bwMode="auto">
          <a:xfrm>
            <a:off x="1400175" y="5589588"/>
            <a:ext cx="6272213" cy="1128712"/>
            <a:chOff x="1232" y="3461"/>
            <a:chExt cx="3951" cy="711"/>
          </a:xfrm>
        </p:grpSpPr>
        <p:grpSp>
          <p:nvGrpSpPr>
            <p:cNvPr id="33802" name="Group 36">
              <a:extLst>
                <a:ext uri="{FF2B5EF4-FFF2-40B4-BE49-F238E27FC236}">
                  <a16:creationId xmlns:a16="http://schemas.microsoft.com/office/drawing/2014/main" id="{914EA2B4-4D12-49A8-9224-72CF48AFAE07}"/>
                </a:ext>
              </a:extLst>
            </p:cNvPr>
            <p:cNvGrpSpPr>
              <a:grpSpLocks/>
            </p:cNvGrpSpPr>
            <p:nvPr/>
          </p:nvGrpSpPr>
          <p:grpSpPr bwMode="auto">
            <a:xfrm>
              <a:off x="1232" y="3461"/>
              <a:ext cx="3951" cy="711"/>
              <a:chOff x="917" y="3461"/>
              <a:chExt cx="3951" cy="711"/>
            </a:xfrm>
          </p:grpSpPr>
          <p:grpSp>
            <p:nvGrpSpPr>
              <p:cNvPr id="33806" name="Group 10">
                <a:extLst>
                  <a:ext uri="{FF2B5EF4-FFF2-40B4-BE49-F238E27FC236}">
                    <a16:creationId xmlns:a16="http://schemas.microsoft.com/office/drawing/2014/main" id="{6023D4A0-56E7-40C2-942C-8AC916A9EAE3}"/>
                  </a:ext>
                </a:extLst>
              </p:cNvPr>
              <p:cNvGrpSpPr>
                <a:grpSpLocks/>
              </p:cNvGrpSpPr>
              <p:nvPr/>
            </p:nvGrpSpPr>
            <p:grpSpPr bwMode="auto">
              <a:xfrm>
                <a:off x="917" y="3462"/>
                <a:ext cx="3951" cy="710"/>
                <a:chOff x="1610" y="565"/>
                <a:chExt cx="3951" cy="710"/>
              </a:xfrm>
            </p:grpSpPr>
            <p:sp>
              <p:nvSpPr>
                <p:cNvPr id="33813" name="Text Box 11">
                  <a:extLst>
                    <a:ext uri="{FF2B5EF4-FFF2-40B4-BE49-F238E27FC236}">
                      <a16:creationId xmlns:a16="http://schemas.microsoft.com/office/drawing/2014/main" id="{94EFE10D-6611-4BDC-9315-10140E5B759C}"/>
                    </a:ext>
                  </a:extLst>
                </p:cNvPr>
                <p:cNvSpPr txBox="1">
                  <a:spLocks noChangeAspect="1" noChangeArrowheads="1"/>
                </p:cNvSpPr>
                <p:nvPr/>
              </p:nvSpPr>
              <p:spPr bwMode="auto">
                <a:xfrm>
                  <a:off x="3796" y="568"/>
                  <a:ext cx="176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en-US" sz="1800">
                      <a:cs typeface="Arial" panose="020B0604020202020204" pitchFamily="34" charset="0"/>
                    </a:rPr>
                    <a:t>Polymer: Polypeptide  and Protein </a:t>
                  </a:r>
                </a:p>
              </p:txBody>
            </p:sp>
            <p:grpSp>
              <p:nvGrpSpPr>
                <p:cNvPr id="33814" name="Group 12">
                  <a:extLst>
                    <a:ext uri="{FF2B5EF4-FFF2-40B4-BE49-F238E27FC236}">
                      <a16:creationId xmlns:a16="http://schemas.microsoft.com/office/drawing/2014/main" id="{7B3D8CF0-1DEE-4E48-8EA6-29AD9BE4FE39}"/>
                    </a:ext>
                  </a:extLst>
                </p:cNvPr>
                <p:cNvGrpSpPr>
                  <a:grpSpLocks/>
                </p:cNvGrpSpPr>
                <p:nvPr/>
              </p:nvGrpSpPr>
              <p:grpSpPr bwMode="auto">
                <a:xfrm>
                  <a:off x="1610" y="565"/>
                  <a:ext cx="2294" cy="710"/>
                  <a:chOff x="864" y="590"/>
                  <a:chExt cx="2294" cy="710"/>
                </a:xfrm>
              </p:grpSpPr>
              <p:grpSp>
                <p:nvGrpSpPr>
                  <p:cNvPr id="33815" name="Group 13">
                    <a:extLst>
                      <a:ext uri="{FF2B5EF4-FFF2-40B4-BE49-F238E27FC236}">
                        <a16:creationId xmlns:a16="http://schemas.microsoft.com/office/drawing/2014/main" id="{8AF33073-D287-4DE5-8670-111696D0DACF}"/>
                      </a:ext>
                    </a:extLst>
                  </p:cNvPr>
                  <p:cNvGrpSpPr>
                    <a:grpSpLocks noChangeAspect="1"/>
                  </p:cNvGrpSpPr>
                  <p:nvPr/>
                </p:nvGrpSpPr>
                <p:grpSpPr bwMode="auto">
                  <a:xfrm>
                    <a:off x="864" y="590"/>
                    <a:ext cx="2294" cy="208"/>
                    <a:chOff x="1584" y="1424"/>
                    <a:chExt cx="3264" cy="296"/>
                  </a:xfrm>
                </p:grpSpPr>
                <p:sp>
                  <p:nvSpPr>
                    <p:cNvPr id="33819" name="Oval 14">
                      <a:extLst>
                        <a:ext uri="{FF2B5EF4-FFF2-40B4-BE49-F238E27FC236}">
                          <a16:creationId xmlns:a16="http://schemas.microsoft.com/office/drawing/2014/main" id="{923AA814-B56E-402A-8D55-3EF61BEF3915}"/>
                        </a:ext>
                      </a:extLst>
                    </p:cNvPr>
                    <p:cNvSpPr>
                      <a:spLocks noChangeAspect="1" noChangeArrowheads="1"/>
                    </p:cNvSpPr>
                    <p:nvPr/>
                  </p:nvSpPr>
                  <p:spPr bwMode="auto">
                    <a:xfrm>
                      <a:off x="3312" y="1424"/>
                      <a:ext cx="384" cy="288"/>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sp>
                  <p:nvSpPr>
                    <p:cNvPr id="33820" name="Oval 15">
                      <a:extLst>
                        <a:ext uri="{FF2B5EF4-FFF2-40B4-BE49-F238E27FC236}">
                          <a16:creationId xmlns:a16="http://schemas.microsoft.com/office/drawing/2014/main" id="{EDF9EE0F-3C2E-412B-A1EB-F199A656D55A}"/>
                        </a:ext>
                      </a:extLst>
                    </p:cNvPr>
                    <p:cNvSpPr>
                      <a:spLocks noChangeAspect="1" noChangeArrowheads="1"/>
                    </p:cNvSpPr>
                    <p:nvPr/>
                  </p:nvSpPr>
                  <p:spPr bwMode="auto">
                    <a:xfrm>
                      <a:off x="2736" y="1432"/>
                      <a:ext cx="384" cy="288"/>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sp>
                  <p:nvSpPr>
                    <p:cNvPr id="33821" name="Line 16">
                      <a:extLst>
                        <a:ext uri="{FF2B5EF4-FFF2-40B4-BE49-F238E27FC236}">
                          <a16:creationId xmlns:a16="http://schemas.microsoft.com/office/drawing/2014/main" id="{AC5AB0A4-72BA-4AE7-B73D-8141FA15D152}"/>
                        </a:ext>
                      </a:extLst>
                    </p:cNvPr>
                    <p:cNvSpPr>
                      <a:spLocks noChangeAspect="1" noChangeShapeType="1"/>
                    </p:cNvSpPr>
                    <p:nvPr/>
                  </p:nvSpPr>
                  <p:spPr bwMode="auto">
                    <a:xfrm>
                      <a:off x="3120" y="1576"/>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3822" name="Group 17">
                      <a:extLst>
                        <a:ext uri="{FF2B5EF4-FFF2-40B4-BE49-F238E27FC236}">
                          <a16:creationId xmlns:a16="http://schemas.microsoft.com/office/drawing/2014/main" id="{F8C0F767-A313-4CE6-923F-EC73E57234BC}"/>
                        </a:ext>
                      </a:extLst>
                    </p:cNvPr>
                    <p:cNvGrpSpPr>
                      <a:grpSpLocks noChangeAspect="1"/>
                    </p:cNvGrpSpPr>
                    <p:nvPr/>
                  </p:nvGrpSpPr>
                  <p:grpSpPr bwMode="auto">
                    <a:xfrm>
                      <a:off x="3888" y="1424"/>
                      <a:ext cx="960" cy="296"/>
                      <a:chOff x="2736" y="1424"/>
                      <a:chExt cx="960" cy="296"/>
                    </a:xfrm>
                  </p:grpSpPr>
                  <p:sp>
                    <p:nvSpPr>
                      <p:cNvPr id="33829" name="Oval 18">
                        <a:extLst>
                          <a:ext uri="{FF2B5EF4-FFF2-40B4-BE49-F238E27FC236}">
                            <a16:creationId xmlns:a16="http://schemas.microsoft.com/office/drawing/2014/main" id="{E1324391-374A-45B5-A576-A8B0DC03AC0A}"/>
                          </a:ext>
                        </a:extLst>
                      </p:cNvPr>
                      <p:cNvSpPr>
                        <a:spLocks noChangeAspect="1" noChangeArrowheads="1"/>
                      </p:cNvSpPr>
                      <p:nvPr/>
                    </p:nvSpPr>
                    <p:spPr bwMode="auto">
                      <a:xfrm>
                        <a:off x="3312" y="1424"/>
                        <a:ext cx="384" cy="288"/>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sp>
                    <p:nvSpPr>
                      <p:cNvPr id="33830" name="Oval 19">
                        <a:extLst>
                          <a:ext uri="{FF2B5EF4-FFF2-40B4-BE49-F238E27FC236}">
                            <a16:creationId xmlns:a16="http://schemas.microsoft.com/office/drawing/2014/main" id="{550FEEA6-BDAF-428F-8BAC-1FE18B0A060F}"/>
                          </a:ext>
                        </a:extLst>
                      </p:cNvPr>
                      <p:cNvSpPr>
                        <a:spLocks noChangeAspect="1" noChangeArrowheads="1"/>
                      </p:cNvSpPr>
                      <p:nvPr/>
                    </p:nvSpPr>
                    <p:spPr bwMode="auto">
                      <a:xfrm>
                        <a:off x="2736" y="1432"/>
                        <a:ext cx="384" cy="288"/>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sp>
                    <p:nvSpPr>
                      <p:cNvPr id="33831" name="Line 20">
                        <a:extLst>
                          <a:ext uri="{FF2B5EF4-FFF2-40B4-BE49-F238E27FC236}">
                            <a16:creationId xmlns:a16="http://schemas.microsoft.com/office/drawing/2014/main" id="{D15388AF-FD1F-416C-BF79-DE3E3F66F99C}"/>
                          </a:ext>
                        </a:extLst>
                      </p:cNvPr>
                      <p:cNvSpPr>
                        <a:spLocks noChangeAspect="1" noChangeShapeType="1"/>
                      </p:cNvSpPr>
                      <p:nvPr/>
                    </p:nvSpPr>
                    <p:spPr bwMode="auto">
                      <a:xfrm>
                        <a:off x="3120" y="1576"/>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823" name="Line 21">
                      <a:extLst>
                        <a:ext uri="{FF2B5EF4-FFF2-40B4-BE49-F238E27FC236}">
                          <a16:creationId xmlns:a16="http://schemas.microsoft.com/office/drawing/2014/main" id="{2BA4894E-26A3-4666-B73E-60DE673C2B96}"/>
                        </a:ext>
                      </a:extLst>
                    </p:cNvPr>
                    <p:cNvSpPr>
                      <a:spLocks noChangeAspect="1" noChangeShapeType="1"/>
                    </p:cNvSpPr>
                    <p:nvPr/>
                  </p:nvSpPr>
                  <p:spPr bwMode="auto">
                    <a:xfrm>
                      <a:off x="3696" y="1576"/>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3824" name="Group 22">
                      <a:extLst>
                        <a:ext uri="{FF2B5EF4-FFF2-40B4-BE49-F238E27FC236}">
                          <a16:creationId xmlns:a16="http://schemas.microsoft.com/office/drawing/2014/main" id="{9048CEC5-5740-48AA-9A00-1FC64AF47700}"/>
                        </a:ext>
                      </a:extLst>
                    </p:cNvPr>
                    <p:cNvGrpSpPr>
                      <a:grpSpLocks noChangeAspect="1"/>
                    </p:cNvGrpSpPr>
                    <p:nvPr/>
                  </p:nvGrpSpPr>
                  <p:grpSpPr bwMode="auto">
                    <a:xfrm>
                      <a:off x="1584" y="1424"/>
                      <a:ext cx="960" cy="296"/>
                      <a:chOff x="2736" y="1424"/>
                      <a:chExt cx="960" cy="296"/>
                    </a:xfrm>
                  </p:grpSpPr>
                  <p:sp>
                    <p:nvSpPr>
                      <p:cNvPr id="33826" name="Oval 23">
                        <a:extLst>
                          <a:ext uri="{FF2B5EF4-FFF2-40B4-BE49-F238E27FC236}">
                            <a16:creationId xmlns:a16="http://schemas.microsoft.com/office/drawing/2014/main" id="{0D515CA7-93E9-415D-A0D1-8D76FBD40BBF}"/>
                          </a:ext>
                        </a:extLst>
                      </p:cNvPr>
                      <p:cNvSpPr>
                        <a:spLocks noChangeAspect="1" noChangeArrowheads="1"/>
                      </p:cNvSpPr>
                      <p:nvPr/>
                    </p:nvSpPr>
                    <p:spPr bwMode="auto">
                      <a:xfrm>
                        <a:off x="3312" y="1424"/>
                        <a:ext cx="384" cy="288"/>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sp>
                    <p:nvSpPr>
                      <p:cNvPr id="33827" name="Oval 24">
                        <a:extLst>
                          <a:ext uri="{FF2B5EF4-FFF2-40B4-BE49-F238E27FC236}">
                            <a16:creationId xmlns:a16="http://schemas.microsoft.com/office/drawing/2014/main" id="{C66848BD-436E-4F5C-9580-244BA8E901F5}"/>
                          </a:ext>
                        </a:extLst>
                      </p:cNvPr>
                      <p:cNvSpPr>
                        <a:spLocks noChangeAspect="1" noChangeArrowheads="1"/>
                      </p:cNvSpPr>
                      <p:nvPr/>
                    </p:nvSpPr>
                    <p:spPr bwMode="auto">
                      <a:xfrm>
                        <a:off x="2736" y="1432"/>
                        <a:ext cx="384" cy="288"/>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sp>
                    <p:nvSpPr>
                      <p:cNvPr id="33828" name="Line 25">
                        <a:extLst>
                          <a:ext uri="{FF2B5EF4-FFF2-40B4-BE49-F238E27FC236}">
                            <a16:creationId xmlns:a16="http://schemas.microsoft.com/office/drawing/2014/main" id="{9C03E913-D5F1-45A1-87A0-D462962A6FE1}"/>
                          </a:ext>
                        </a:extLst>
                      </p:cNvPr>
                      <p:cNvSpPr>
                        <a:spLocks noChangeAspect="1" noChangeShapeType="1"/>
                      </p:cNvSpPr>
                      <p:nvPr/>
                    </p:nvSpPr>
                    <p:spPr bwMode="auto">
                      <a:xfrm>
                        <a:off x="3120" y="1576"/>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825" name="Line 26">
                      <a:extLst>
                        <a:ext uri="{FF2B5EF4-FFF2-40B4-BE49-F238E27FC236}">
                          <a16:creationId xmlns:a16="http://schemas.microsoft.com/office/drawing/2014/main" id="{03C706E6-2CC8-469C-A605-DCBD6C2E9945}"/>
                        </a:ext>
                      </a:extLst>
                    </p:cNvPr>
                    <p:cNvSpPr>
                      <a:spLocks noChangeAspect="1" noChangeShapeType="1"/>
                    </p:cNvSpPr>
                    <p:nvPr/>
                  </p:nvSpPr>
                  <p:spPr bwMode="auto">
                    <a:xfrm>
                      <a:off x="2544" y="1576"/>
                      <a:ext cx="19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816" name="Text Box 27">
                    <a:extLst>
                      <a:ext uri="{FF2B5EF4-FFF2-40B4-BE49-F238E27FC236}">
                        <a16:creationId xmlns:a16="http://schemas.microsoft.com/office/drawing/2014/main" id="{76F871B2-F5E0-40A2-8970-EC65F1805311}"/>
                      </a:ext>
                    </a:extLst>
                  </p:cNvPr>
                  <p:cNvSpPr txBox="1">
                    <a:spLocks noChangeAspect="1" noChangeArrowheads="1"/>
                  </p:cNvSpPr>
                  <p:nvPr/>
                </p:nvSpPr>
                <p:spPr bwMode="auto">
                  <a:xfrm>
                    <a:off x="965" y="893"/>
                    <a:ext cx="10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Monomers</a:t>
                    </a:r>
                  </a:p>
                  <a:p>
                    <a:pPr eaLnBrk="1" hangingPunct="1">
                      <a:spcBef>
                        <a:spcPct val="0"/>
                      </a:spcBef>
                      <a:buFontTx/>
                      <a:buNone/>
                    </a:pPr>
                    <a:r>
                      <a:rPr lang="en-US" altLang="en-US" sz="1800"/>
                      <a:t>(amino acids)</a:t>
                    </a:r>
                  </a:p>
                </p:txBody>
              </p:sp>
              <p:sp>
                <p:nvSpPr>
                  <p:cNvPr id="33817" name="Line 28">
                    <a:extLst>
                      <a:ext uri="{FF2B5EF4-FFF2-40B4-BE49-F238E27FC236}">
                        <a16:creationId xmlns:a16="http://schemas.microsoft.com/office/drawing/2014/main" id="{B83A50FD-DBAC-4A7A-9B10-3D7782F0BB52}"/>
                      </a:ext>
                    </a:extLst>
                  </p:cNvPr>
                  <p:cNvSpPr>
                    <a:spLocks noChangeAspect="1" noChangeShapeType="1"/>
                  </p:cNvSpPr>
                  <p:nvPr/>
                </p:nvSpPr>
                <p:spPr bwMode="auto">
                  <a:xfrm flipH="1" flipV="1">
                    <a:off x="1066" y="826"/>
                    <a:ext cx="68" cy="101"/>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18" name="Line 29">
                    <a:extLst>
                      <a:ext uri="{FF2B5EF4-FFF2-40B4-BE49-F238E27FC236}">
                        <a16:creationId xmlns:a16="http://schemas.microsoft.com/office/drawing/2014/main" id="{FEC419AF-D678-416B-9AA5-C3F67B2D741B}"/>
                      </a:ext>
                    </a:extLst>
                  </p:cNvPr>
                  <p:cNvSpPr>
                    <a:spLocks noChangeAspect="1" noChangeShapeType="1"/>
                  </p:cNvSpPr>
                  <p:nvPr/>
                </p:nvSpPr>
                <p:spPr bwMode="auto">
                  <a:xfrm flipV="1">
                    <a:off x="1235" y="826"/>
                    <a:ext cx="135" cy="101"/>
                  </a:xfrm>
                  <a:prstGeom prst="line">
                    <a:avLst/>
                  </a:prstGeom>
                  <a:noFill/>
                  <a:ln w="158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sp>
            <p:nvSpPr>
              <p:cNvPr id="33807" name="Text Box 30">
                <a:extLst>
                  <a:ext uri="{FF2B5EF4-FFF2-40B4-BE49-F238E27FC236}">
                    <a16:creationId xmlns:a16="http://schemas.microsoft.com/office/drawing/2014/main" id="{2914B3E6-46BF-4E31-B79A-FFAFA0A6E41C}"/>
                  </a:ext>
                </a:extLst>
              </p:cNvPr>
              <p:cNvSpPr txBox="1">
                <a:spLocks noChangeArrowheads="1"/>
              </p:cNvSpPr>
              <p:nvPr/>
            </p:nvSpPr>
            <p:spPr bwMode="auto">
              <a:xfrm>
                <a:off x="2991" y="3470"/>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6</a:t>
                </a:r>
              </a:p>
            </p:txBody>
          </p:sp>
          <p:sp>
            <p:nvSpPr>
              <p:cNvPr id="33808" name="Text Box 31">
                <a:extLst>
                  <a:ext uri="{FF2B5EF4-FFF2-40B4-BE49-F238E27FC236}">
                    <a16:creationId xmlns:a16="http://schemas.microsoft.com/office/drawing/2014/main" id="{DE0EB5DE-3A31-46C8-B0B9-9D1ECFD8BC9C}"/>
                  </a:ext>
                </a:extLst>
              </p:cNvPr>
              <p:cNvSpPr txBox="1">
                <a:spLocks noChangeArrowheads="1"/>
              </p:cNvSpPr>
              <p:nvPr/>
            </p:nvSpPr>
            <p:spPr bwMode="auto">
              <a:xfrm>
                <a:off x="2583" y="3479"/>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5</a:t>
                </a:r>
              </a:p>
            </p:txBody>
          </p:sp>
          <p:sp>
            <p:nvSpPr>
              <p:cNvPr id="33809" name="Text Box 32">
                <a:extLst>
                  <a:ext uri="{FF2B5EF4-FFF2-40B4-BE49-F238E27FC236}">
                    <a16:creationId xmlns:a16="http://schemas.microsoft.com/office/drawing/2014/main" id="{BDED77E6-DA04-44AB-80A9-5311C06EB5AF}"/>
                  </a:ext>
                </a:extLst>
              </p:cNvPr>
              <p:cNvSpPr txBox="1">
                <a:spLocks noChangeArrowheads="1"/>
              </p:cNvSpPr>
              <p:nvPr/>
            </p:nvSpPr>
            <p:spPr bwMode="auto">
              <a:xfrm>
                <a:off x="2183" y="3461"/>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4</a:t>
                </a:r>
              </a:p>
            </p:txBody>
          </p:sp>
          <p:sp>
            <p:nvSpPr>
              <p:cNvPr id="33810" name="Text Box 33">
                <a:extLst>
                  <a:ext uri="{FF2B5EF4-FFF2-40B4-BE49-F238E27FC236}">
                    <a16:creationId xmlns:a16="http://schemas.microsoft.com/office/drawing/2014/main" id="{CC931D04-F1D5-42F4-9DC0-E73B57158742}"/>
                  </a:ext>
                </a:extLst>
              </p:cNvPr>
              <p:cNvSpPr txBox="1">
                <a:spLocks noChangeArrowheads="1"/>
              </p:cNvSpPr>
              <p:nvPr/>
            </p:nvSpPr>
            <p:spPr bwMode="auto">
              <a:xfrm>
                <a:off x="1767" y="3477"/>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3</a:t>
                </a:r>
              </a:p>
            </p:txBody>
          </p:sp>
          <p:sp>
            <p:nvSpPr>
              <p:cNvPr id="33811" name="Text Box 34">
                <a:extLst>
                  <a:ext uri="{FF2B5EF4-FFF2-40B4-BE49-F238E27FC236}">
                    <a16:creationId xmlns:a16="http://schemas.microsoft.com/office/drawing/2014/main" id="{86C8C844-D439-426D-8CB3-58D492E85765}"/>
                  </a:ext>
                </a:extLst>
              </p:cNvPr>
              <p:cNvSpPr txBox="1">
                <a:spLocks noChangeArrowheads="1"/>
              </p:cNvSpPr>
              <p:nvPr/>
            </p:nvSpPr>
            <p:spPr bwMode="auto">
              <a:xfrm>
                <a:off x="1376" y="3477"/>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2</a:t>
                </a:r>
              </a:p>
            </p:txBody>
          </p:sp>
          <p:sp>
            <p:nvSpPr>
              <p:cNvPr id="33812" name="Text Box 35">
                <a:extLst>
                  <a:ext uri="{FF2B5EF4-FFF2-40B4-BE49-F238E27FC236}">
                    <a16:creationId xmlns:a16="http://schemas.microsoft.com/office/drawing/2014/main" id="{43CEFB44-406F-4D5C-A7B6-7AE12C452F56}"/>
                  </a:ext>
                </a:extLst>
              </p:cNvPr>
              <p:cNvSpPr txBox="1">
                <a:spLocks noChangeArrowheads="1"/>
              </p:cNvSpPr>
              <p:nvPr/>
            </p:nvSpPr>
            <p:spPr bwMode="auto">
              <a:xfrm>
                <a:off x="950" y="3476"/>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1</a:t>
                </a:r>
              </a:p>
            </p:txBody>
          </p:sp>
        </p:grpSp>
        <p:sp>
          <p:nvSpPr>
            <p:cNvPr id="33803" name="Line 37">
              <a:extLst>
                <a:ext uri="{FF2B5EF4-FFF2-40B4-BE49-F238E27FC236}">
                  <a16:creationId xmlns:a16="http://schemas.microsoft.com/office/drawing/2014/main" id="{A11E44F8-67E8-4D45-BA15-3CE6488CA2EF}"/>
                </a:ext>
              </a:extLst>
            </p:cNvPr>
            <p:cNvSpPr>
              <a:spLocks noChangeShapeType="1"/>
            </p:cNvSpPr>
            <p:nvPr/>
          </p:nvSpPr>
          <p:spPr bwMode="auto">
            <a:xfrm flipH="1" flipV="1">
              <a:off x="2774" y="3598"/>
              <a:ext cx="124" cy="257"/>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804" name="Text Box 38">
              <a:extLst>
                <a:ext uri="{FF2B5EF4-FFF2-40B4-BE49-F238E27FC236}">
                  <a16:creationId xmlns:a16="http://schemas.microsoft.com/office/drawing/2014/main" id="{5D953F5A-2A39-457E-883F-CC8440F08473}"/>
                </a:ext>
              </a:extLst>
            </p:cNvPr>
            <p:cNvSpPr txBox="1">
              <a:spLocks noChangeArrowheads="1"/>
            </p:cNvSpPr>
            <p:nvPr/>
          </p:nvSpPr>
          <p:spPr bwMode="auto">
            <a:xfrm>
              <a:off x="2556" y="3828"/>
              <a:ext cx="11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Peptide bonds</a:t>
              </a:r>
            </a:p>
          </p:txBody>
        </p:sp>
        <p:sp>
          <p:nvSpPr>
            <p:cNvPr id="33805" name="Line 39">
              <a:extLst>
                <a:ext uri="{FF2B5EF4-FFF2-40B4-BE49-F238E27FC236}">
                  <a16:creationId xmlns:a16="http://schemas.microsoft.com/office/drawing/2014/main" id="{C5A6DDF4-67A2-4C75-89CA-0F2F842FEA34}"/>
                </a:ext>
              </a:extLst>
            </p:cNvPr>
            <p:cNvSpPr>
              <a:spLocks noChangeShapeType="1"/>
            </p:cNvSpPr>
            <p:nvPr/>
          </p:nvSpPr>
          <p:spPr bwMode="auto">
            <a:xfrm flipV="1">
              <a:off x="3022" y="3607"/>
              <a:ext cx="159" cy="23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2" name="Rectangle 1">
            <a:extLst>
              <a:ext uri="{FF2B5EF4-FFF2-40B4-BE49-F238E27FC236}">
                <a16:creationId xmlns:a16="http://schemas.microsoft.com/office/drawing/2014/main" id="{81DC0602-C5C9-420E-977F-23B2CD881172}"/>
              </a:ext>
            </a:extLst>
          </p:cNvPr>
          <p:cNvSpPr/>
          <p:nvPr/>
        </p:nvSpPr>
        <p:spPr>
          <a:xfrm>
            <a:off x="1381125" y="714375"/>
            <a:ext cx="6381750" cy="435292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80">
                                          <p:stCondLst>
                                            <p:cond delay="0"/>
                                          </p:stCondLst>
                                        </p:cTn>
                                        <p:tgtEl>
                                          <p:spTgt spid="38"/>
                                        </p:tgtEl>
                                      </p:cBhvr>
                                    </p:animEffect>
                                    <p:anim calcmode="lin" valueType="num">
                                      <p:cBhvr>
                                        <p:cTn id="8"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13" dur="26">
                                          <p:stCondLst>
                                            <p:cond delay="650"/>
                                          </p:stCondLst>
                                        </p:cTn>
                                        <p:tgtEl>
                                          <p:spTgt spid="38"/>
                                        </p:tgtEl>
                                      </p:cBhvr>
                                      <p:to x="100000" y="60000"/>
                                    </p:animScale>
                                    <p:animScale>
                                      <p:cBhvr>
                                        <p:cTn id="14" dur="166" decel="50000">
                                          <p:stCondLst>
                                            <p:cond delay="676"/>
                                          </p:stCondLst>
                                        </p:cTn>
                                        <p:tgtEl>
                                          <p:spTgt spid="38"/>
                                        </p:tgtEl>
                                      </p:cBhvr>
                                      <p:to x="100000" y="100000"/>
                                    </p:animScale>
                                    <p:animScale>
                                      <p:cBhvr>
                                        <p:cTn id="15" dur="26">
                                          <p:stCondLst>
                                            <p:cond delay="1312"/>
                                          </p:stCondLst>
                                        </p:cTn>
                                        <p:tgtEl>
                                          <p:spTgt spid="38"/>
                                        </p:tgtEl>
                                      </p:cBhvr>
                                      <p:to x="100000" y="80000"/>
                                    </p:animScale>
                                    <p:animScale>
                                      <p:cBhvr>
                                        <p:cTn id="16" dur="166" decel="50000">
                                          <p:stCondLst>
                                            <p:cond delay="1338"/>
                                          </p:stCondLst>
                                        </p:cTn>
                                        <p:tgtEl>
                                          <p:spTgt spid="38"/>
                                        </p:tgtEl>
                                      </p:cBhvr>
                                      <p:to x="100000" y="100000"/>
                                    </p:animScale>
                                    <p:animScale>
                                      <p:cBhvr>
                                        <p:cTn id="17" dur="26">
                                          <p:stCondLst>
                                            <p:cond delay="1642"/>
                                          </p:stCondLst>
                                        </p:cTn>
                                        <p:tgtEl>
                                          <p:spTgt spid="38"/>
                                        </p:tgtEl>
                                      </p:cBhvr>
                                      <p:to x="100000" y="90000"/>
                                    </p:animScale>
                                    <p:animScale>
                                      <p:cBhvr>
                                        <p:cTn id="18" dur="166" decel="50000">
                                          <p:stCondLst>
                                            <p:cond delay="1668"/>
                                          </p:stCondLst>
                                        </p:cTn>
                                        <p:tgtEl>
                                          <p:spTgt spid="38"/>
                                        </p:tgtEl>
                                      </p:cBhvr>
                                      <p:to x="100000" y="100000"/>
                                    </p:animScale>
                                    <p:animScale>
                                      <p:cBhvr>
                                        <p:cTn id="19" dur="26">
                                          <p:stCondLst>
                                            <p:cond delay="1808"/>
                                          </p:stCondLst>
                                        </p:cTn>
                                        <p:tgtEl>
                                          <p:spTgt spid="38"/>
                                        </p:tgtEl>
                                      </p:cBhvr>
                                      <p:to x="100000" y="95000"/>
                                    </p:animScale>
                                    <p:animScale>
                                      <p:cBhvr>
                                        <p:cTn id="20" dur="166" decel="50000">
                                          <p:stCondLst>
                                            <p:cond delay="1834"/>
                                          </p:stCondLst>
                                        </p:cTn>
                                        <p:tgtEl>
                                          <p:spTgt spid="38"/>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16" presetClass="entr" presetSubtype="21"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inVertical)">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4">
            <a:extLst>
              <a:ext uri="{FF2B5EF4-FFF2-40B4-BE49-F238E27FC236}">
                <a16:creationId xmlns:a16="http://schemas.microsoft.com/office/drawing/2014/main" id="{28044737-8EF1-4C9D-9E2C-3AD5D0790255}"/>
              </a:ext>
            </a:extLst>
          </p:cNvPr>
          <p:cNvSpPr txBox="1">
            <a:spLocks noChangeArrowheads="1"/>
          </p:cNvSpPr>
          <p:nvPr/>
        </p:nvSpPr>
        <p:spPr bwMode="auto">
          <a:xfrm>
            <a:off x="3514725" y="90488"/>
            <a:ext cx="21034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a:t>Translation</a:t>
            </a:r>
          </a:p>
        </p:txBody>
      </p:sp>
      <p:sp>
        <p:nvSpPr>
          <p:cNvPr id="34819" name="Text Box 5">
            <a:extLst>
              <a:ext uri="{FF2B5EF4-FFF2-40B4-BE49-F238E27FC236}">
                <a16:creationId xmlns:a16="http://schemas.microsoft.com/office/drawing/2014/main" id="{0E910F10-6600-4432-9725-F6994DF93080}"/>
              </a:ext>
            </a:extLst>
          </p:cNvPr>
          <p:cNvSpPr txBox="1">
            <a:spLocks noChangeArrowheads="1"/>
          </p:cNvSpPr>
          <p:nvPr/>
        </p:nvSpPr>
        <p:spPr bwMode="auto">
          <a:xfrm>
            <a:off x="695325" y="709613"/>
            <a:ext cx="3511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FF"/>
                </a:solidFill>
              </a:rPr>
              <a:t>Template for protein synthesis</a:t>
            </a:r>
          </a:p>
        </p:txBody>
      </p:sp>
      <p:grpSp>
        <p:nvGrpSpPr>
          <p:cNvPr id="34820" name="Group 13">
            <a:extLst>
              <a:ext uri="{FF2B5EF4-FFF2-40B4-BE49-F238E27FC236}">
                <a16:creationId xmlns:a16="http://schemas.microsoft.com/office/drawing/2014/main" id="{D1B44A70-9EB8-4D2F-998C-6929DED08FF8}"/>
              </a:ext>
            </a:extLst>
          </p:cNvPr>
          <p:cNvGrpSpPr>
            <a:grpSpLocks/>
          </p:cNvGrpSpPr>
          <p:nvPr/>
        </p:nvGrpSpPr>
        <p:grpSpPr bwMode="auto">
          <a:xfrm>
            <a:off x="776288" y="1081088"/>
            <a:ext cx="3179762" cy="381000"/>
            <a:chOff x="481" y="865"/>
            <a:chExt cx="2003" cy="240"/>
          </a:xfrm>
        </p:grpSpPr>
        <p:sp>
          <p:nvSpPr>
            <p:cNvPr id="34857" name="Line 8">
              <a:extLst>
                <a:ext uri="{FF2B5EF4-FFF2-40B4-BE49-F238E27FC236}">
                  <a16:creationId xmlns:a16="http://schemas.microsoft.com/office/drawing/2014/main" id="{B01E840D-F2E0-4CA9-BAB7-FEC76CD0B3AE}"/>
                </a:ext>
              </a:extLst>
            </p:cNvPr>
            <p:cNvSpPr>
              <a:spLocks noChangeShapeType="1"/>
            </p:cNvSpPr>
            <p:nvPr/>
          </p:nvSpPr>
          <p:spPr bwMode="auto">
            <a:xfrm>
              <a:off x="688" y="992"/>
              <a:ext cx="1584" cy="0"/>
            </a:xfrm>
            <a:prstGeom prst="line">
              <a:avLst/>
            </a:prstGeom>
            <a:noFill/>
            <a:ln w="50800">
              <a:solidFill>
                <a:srgbClr val="3333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58" name="Text Box 11">
              <a:extLst>
                <a:ext uri="{FF2B5EF4-FFF2-40B4-BE49-F238E27FC236}">
                  <a16:creationId xmlns:a16="http://schemas.microsoft.com/office/drawing/2014/main" id="{3A90055B-76F4-4B64-94D7-2EE3B8A4EDBD}"/>
                </a:ext>
              </a:extLst>
            </p:cNvPr>
            <p:cNvSpPr txBox="1">
              <a:spLocks noChangeArrowheads="1"/>
            </p:cNvSpPr>
            <p:nvPr/>
          </p:nvSpPr>
          <p:spPr bwMode="auto">
            <a:xfrm>
              <a:off x="2256" y="865"/>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3’</a:t>
              </a:r>
            </a:p>
          </p:txBody>
        </p:sp>
        <p:sp>
          <p:nvSpPr>
            <p:cNvPr id="34859" name="Text Box 12">
              <a:extLst>
                <a:ext uri="{FF2B5EF4-FFF2-40B4-BE49-F238E27FC236}">
                  <a16:creationId xmlns:a16="http://schemas.microsoft.com/office/drawing/2014/main" id="{1E55CDF7-6EDE-4048-ADBB-EA76470994BF}"/>
                </a:ext>
              </a:extLst>
            </p:cNvPr>
            <p:cNvSpPr txBox="1">
              <a:spLocks noChangeArrowheads="1"/>
            </p:cNvSpPr>
            <p:nvPr/>
          </p:nvSpPr>
          <p:spPr bwMode="auto">
            <a:xfrm>
              <a:off x="481" y="874"/>
              <a:ext cx="2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5’</a:t>
              </a:r>
            </a:p>
          </p:txBody>
        </p:sp>
      </p:grpSp>
      <p:sp>
        <p:nvSpPr>
          <p:cNvPr id="59406" name="Text Box 14">
            <a:extLst>
              <a:ext uri="{FF2B5EF4-FFF2-40B4-BE49-F238E27FC236}">
                <a16:creationId xmlns:a16="http://schemas.microsoft.com/office/drawing/2014/main" id="{32D8F024-3952-4F3E-99D2-D4AC352AA528}"/>
              </a:ext>
            </a:extLst>
          </p:cNvPr>
          <p:cNvSpPr txBox="1">
            <a:spLocks noChangeArrowheads="1"/>
          </p:cNvSpPr>
          <p:nvPr/>
        </p:nvSpPr>
        <p:spPr bwMode="auto">
          <a:xfrm>
            <a:off x="1647825" y="2208213"/>
            <a:ext cx="4870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AUCGUCAUGAAGAGGCCC…….UAAUUA 3’</a:t>
            </a:r>
          </a:p>
        </p:txBody>
      </p:sp>
      <p:sp>
        <p:nvSpPr>
          <p:cNvPr id="34822" name="Text Box 15">
            <a:extLst>
              <a:ext uri="{FF2B5EF4-FFF2-40B4-BE49-F238E27FC236}">
                <a16:creationId xmlns:a16="http://schemas.microsoft.com/office/drawing/2014/main" id="{5AEAEA2A-6EDC-4E16-8D7B-9B8498FB9398}"/>
              </a:ext>
            </a:extLst>
          </p:cNvPr>
          <p:cNvSpPr txBox="1">
            <a:spLocks noChangeArrowheads="1"/>
          </p:cNvSpPr>
          <p:nvPr/>
        </p:nvSpPr>
        <p:spPr bwMode="auto">
          <a:xfrm>
            <a:off x="3946525" y="1065213"/>
            <a:ext cx="857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mRNA</a:t>
            </a:r>
          </a:p>
        </p:txBody>
      </p:sp>
      <p:sp>
        <p:nvSpPr>
          <p:cNvPr id="34823" name="Text Box 16">
            <a:extLst>
              <a:ext uri="{FF2B5EF4-FFF2-40B4-BE49-F238E27FC236}">
                <a16:creationId xmlns:a16="http://schemas.microsoft.com/office/drawing/2014/main" id="{288D0184-CB3F-4156-B456-DFB9C5500EFD}"/>
              </a:ext>
            </a:extLst>
          </p:cNvPr>
          <p:cNvSpPr txBox="1">
            <a:spLocks noChangeArrowheads="1"/>
          </p:cNvSpPr>
          <p:nvPr/>
        </p:nvSpPr>
        <p:spPr bwMode="auto">
          <a:xfrm>
            <a:off x="6635750" y="722313"/>
            <a:ext cx="2432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800000"/>
                </a:solidFill>
              </a:rPr>
              <a:t>Protein synthesizing machinery</a:t>
            </a:r>
          </a:p>
        </p:txBody>
      </p:sp>
      <p:sp>
        <p:nvSpPr>
          <p:cNvPr id="34824" name="Text Box 17">
            <a:extLst>
              <a:ext uri="{FF2B5EF4-FFF2-40B4-BE49-F238E27FC236}">
                <a16:creationId xmlns:a16="http://schemas.microsoft.com/office/drawing/2014/main" id="{3872E44A-671A-4011-9DBC-89BDE029AFB6}"/>
              </a:ext>
            </a:extLst>
          </p:cNvPr>
          <p:cNvSpPr txBox="1">
            <a:spLocks noChangeArrowheads="1"/>
          </p:cNvSpPr>
          <p:nvPr/>
        </p:nvSpPr>
        <p:spPr bwMode="auto">
          <a:xfrm>
            <a:off x="6537325" y="1420813"/>
            <a:ext cx="23526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b="0" u="sng"/>
              <a:t>Ribosome</a:t>
            </a:r>
            <a:r>
              <a:rPr lang="en-US" altLang="en-US" sz="1800" b="0"/>
              <a:t>: (rRNA + proteins)</a:t>
            </a:r>
          </a:p>
        </p:txBody>
      </p:sp>
      <p:grpSp>
        <p:nvGrpSpPr>
          <p:cNvPr id="34825" name="Group 22">
            <a:extLst>
              <a:ext uri="{FF2B5EF4-FFF2-40B4-BE49-F238E27FC236}">
                <a16:creationId xmlns:a16="http://schemas.microsoft.com/office/drawing/2014/main" id="{909D2107-670C-46C4-9DAC-7B03B2F6C3F3}"/>
              </a:ext>
            </a:extLst>
          </p:cNvPr>
          <p:cNvGrpSpPr>
            <a:grpSpLocks/>
          </p:cNvGrpSpPr>
          <p:nvPr/>
        </p:nvGrpSpPr>
        <p:grpSpPr bwMode="auto">
          <a:xfrm>
            <a:off x="6740525" y="2185988"/>
            <a:ext cx="2179638" cy="987425"/>
            <a:chOff x="4110" y="985"/>
            <a:chExt cx="1373" cy="622"/>
          </a:xfrm>
        </p:grpSpPr>
        <p:pic>
          <p:nvPicPr>
            <p:cNvPr id="34854" name="Picture 19" descr="ch1_ribosome">
              <a:extLst>
                <a:ext uri="{FF2B5EF4-FFF2-40B4-BE49-F238E27FC236}">
                  <a16:creationId xmlns:a16="http://schemas.microsoft.com/office/drawing/2014/main" id="{C38AD89A-F5AA-422F-A5BF-28FDDF3B5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7" y="985"/>
              <a:ext cx="719" cy="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55" name="Text Box 20">
              <a:extLst>
                <a:ext uri="{FF2B5EF4-FFF2-40B4-BE49-F238E27FC236}">
                  <a16:creationId xmlns:a16="http://schemas.microsoft.com/office/drawing/2014/main" id="{838E2AF8-DB63-4F0A-80CB-C00F6AD30B4A}"/>
                </a:ext>
              </a:extLst>
            </p:cNvPr>
            <p:cNvSpPr txBox="1">
              <a:spLocks noChangeArrowheads="1"/>
            </p:cNvSpPr>
            <p:nvPr/>
          </p:nvSpPr>
          <p:spPr bwMode="auto">
            <a:xfrm>
              <a:off x="4110" y="1111"/>
              <a:ext cx="3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solidFill>
                    <a:srgbClr val="0066CC"/>
                  </a:solidFill>
                </a:rPr>
                <a:t>30S</a:t>
              </a:r>
            </a:p>
          </p:txBody>
        </p:sp>
        <p:sp>
          <p:nvSpPr>
            <p:cNvPr id="34856" name="Text Box 21">
              <a:extLst>
                <a:ext uri="{FF2B5EF4-FFF2-40B4-BE49-F238E27FC236}">
                  <a16:creationId xmlns:a16="http://schemas.microsoft.com/office/drawing/2014/main" id="{AC578155-5B6E-462E-A5F2-4164093798A7}"/>
                </a:ext>
              </a:extLst>
            </p:cNvPr>
            <p:cNvSpPr txBox="1">
              <a:spLocks noChangeArrowheads="1"/>
            </p:cNvSpPr>
            <p:nvPr/>
          </p:nvSpPr>
          <p:spPr bwMode="auto">
            <a:xfrm>
              <a:off x="5111" y="1200"/>
              <a:ext cx="37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solidFill>
                    <a:srgbClr val="5F5F5F"/>
                  </a:solidFill>
                </a:rPr>
                <a:t>50S</a:t>
              </a:r>
            </a:p>
          </p:txBody>
        </p:sp>
      </p:grpSp>
      <p:grpSp>
        <p:nvGrpSpPr>
          <p:cNvPr id="4" name="Group 28">
            <a:extLst>
              <a:ext uri="{FF2B5EF4-FFF2-40B4-BE49-F238E27FC236}">
                <a16:creationId xmlns:a16="http://schemas.microsoft.com/office/drawing/2014/main" id="{58974658-CA4F-4C8D-AE65-DE6E7CCA2A66}"/>
              </a:ext>
            </a:extLst>
          </p:cNvPr>
          <p:cNvGrpSpPr>
            <a:grpSpLocks/>
          </p:cNvGrpSpPr>
          <p:nvPr/>
        </p:nvGrpSpPr>
        <p:grpSpPr bwMode="auto">
          <a:xfrm>
            <a:off x="2600325" y="2273300"/>
            <a:ext cx="869950" cy="982663"/>
            <a:chOff x="1094" y="1096"/>
            <a:chExt cx="548" cy="619"/>
          </a:xfrm>
        </p:grpSpPr>
        <p:sp>
          <p:nvSpPr>
            <p:cNvPr id="34852" name="Rectangle 24">
              <a:extLst>
                <a:ext uri="{FF2B5EF4-FFF2-40B4-BE49-F238E27FC236}">
                  <a16:creationId xmlns:a16="http://schemas.microsoft.com/office/drawing/2014/main" id="{63E8E91D-6C99-4DE0-B0BC-72B4F6D0B13C}"/>
                </a:ext>
              </a:extLst>
            </p:cNvPr>
            <p:cNvSpPr>
              <a:spLocks noChangeArrowheads="1"/>
            </p:cNvSpPr>
            <p:nvPr/>
          </p:nvSpPr>
          <p:spPr bwMode="auto">
            <a:xfrm>
              <a:off x="1176" y="1096"/>
              <a:ext cx="312" cy="160"/>
            </a:xfrm>
            <a:prstGeom prst="rect">
              <a:avLst/>
            </a:prstGeom>
            <a:solidFill>
              <a:srgbClr val="008000">
                <a:alpha val="50980"/>
              </a:srgbClr>
            </a:solidFill>
            <a:ln w="9525">
              <a:solidFill>
                <a:srgbClr val="008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
          <p:nvSpPr>
            <p:cNvPr id="34853" name="Text Box 26">
              <a:extLst>
                <a:ext uri="{FF2B5EF4-FFF2-40B4-BE49-F238E27FC236}">
                  <a16:creationId xmlns:a16="http://schemas.microsoft.com/office/drawing/2014/main" id="{C47150B3-03CA-42EF-9689-E7B0FB3C4441}"/>
                </a:ext>
              </a:extLst>
            </p:cNvPr>
            <p:cNvSpPr txBox="1">
              <a:spLocks noChangeArrowheads="1"/>
            </p:cNvSpPr>
            <p:nvPr/>
          </p:nvSpPr>
          <p:spPr bwMode="auto">
            <a:xfrm>
              <a:off x="1094" y="1311"/>
              <a:ext cx="54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solidFill>
                    <a:srgbClr val="336600"/>
                  </a:solidFill>
                </a:rPr>
                <a:t>Start codon</a:t>
              </a:r>
            </a:p>
          </p:txBody>
        </p:sp>
      </p:grpSp>
      <p:grpSp>
        <p:nvGrpSpPr>
          <p:cNvPr id="5" name="Group 29">
            <a:extLst>
              <a:ext uri="{FF2B5EF4-FFF2-40B4-BE49-F238E27FC236}">
                <a16:creationId xmlns:a16="http://schemas.microsoft.com/office/drawing/2014/main" id="{56622CF6-10B7-4FF3-BE95-3C47B7958384}"/>
              </a:ext>
            </a:extLst>
          </p:cNvPr>
          <p:cNvGrpSpPr>
            <a:grpSpLocks/>
          </p:cNvGrpSpPr>
          <p:nvPr/>
        </p:nvGrpSpPr>
        <p:grpSpPr bwMode="auto">
          <a:xfrm>
            <a:off x="5154613" y="2262188"/>
            <a:ext cx="895350" cy="957262"/>
            <a:chOff x="2703" y="1089"/>
            <a:chExt cx="564" cy="603"/>
          </a:xfrm>
        </p:grpSpPr>
        <p:sp>
          <p:nvSpPr>
            <p:cNvPr id="34850" name="Rectangle 25">
              <a:extLst>
                <a:ext uri="{FF2B5EF4-FFF2-40B4-BE49-F238E27FC236}">
                  <a16:creationId xmlns:a16="http://schemas.microsoft.com/office/drawing/2014/main" id="{30B28F70-671E-4EB0-9F24-841C8FE8BCA7}"/>
                </a:ext>
              </a:extLst>
            </p:cNvPr>
            <p:cNvSpPr>
              <a:spLocks noChangeArrowheads="1"/>
            </p:cNvSpPr>
            <p:nvPr/>
          </p:nvSpPr>
          <p:spPr bwMode="auto">
            <a:xfrm>
              <a:off x="2729" y="1089"/>
              <a:ext cx="312" cy="160"/>
            </a:xfrm>
            <a:prstGeom prst="rect">
              <a:avLst/>
            </a:prstGeom>
            <a:solidFill>
              <a:srgbClr val="FF0000">
                <a:alpha val="50980"/>
              </a:srgbClr>
            </a:solidFill>
            <a:ln w="9525">
              <a:solidFill>
                <a:srgbClr val="FF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
          <p:nvSpPr>
            <p:cNvPr id="34851" name="Text Box 27">
              <a:extLst>
                <a:ext uri="{FF2B5EF4-FFF2-40B4-BE49-F238E27FC236}">
                  <a16:creationId xmlns:a16="http://schemas.microsoft.com/office/drawing/2014/main" id="{A5D8830D-B9DE-4CFB-B804-512F4B2C7090}"/>
                </a:ext>
              </a:extLst>
            </p:cNvPr>
            <p:cNvSpPr txBox="1">
              <a:spLocks noChangeArrowheads="1"/>
            </p:cNvSpPr>
            <p:nvPr/>
          </p:nvSpPr>
          <p:spPr bwMode="auto">
            <a:xfrm>
              <a:off x="2703" y="1288"/>
              <a:ext cx="5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solidFill>
                    <a:srgbClr val="CC3300"/>
                  </a:solidFill>
                </a:rPr>
                <a:t>Stop codon</a:t>
              </a:r>
            </a:p>
          </p:txBody>
        </p:sp>
      </p:grpSp>
      <p:grpSp>
        <p:nvGrpSpPr>
          <p:cNvPr id="6" name="Group 32">
            <a:extLst>
              <a:ext uri="{FF2B5EF4-FFF2-40B4-BE49-F238E27FC236}">
                <a16:creationId xmlns:a16="http://schemas.microsoft.com/office/drawing/2014/main" id="{55B6CD8A-EEE7-4A7A-AEE6-300983ADF90B}"/>
              </a:ext>
            </a:extLst>
          </p:cNvPr>
          <p:cNvGrpSpPr>
            <a:grpSpLocks/>
          </p:cNvGrpSpPr>
          <p:nvPr/>
        </p:nvGrpSpPr>
        <p:grpSpPr bwMode="auto">
          <a:xfrm>
            <a:off x="2651125" y="3236913"/>
            <a:ext cx="2689225" cy="671512"/>
            <a:chOff x="1126" y="1703"/>
            <a:chExt cx="1694" cy="423"/>
          </a:xfrm>
        </p:grpSpPr>
        <p:sp>
          <p:nvSpPr>
            <p:cNvPr id="34848" name="Text Box 30">
              <a:extLst>
                <a:ext uri="{FF2B5EF4-FFF2-40B4-BE49-F238E27FC236}">
                  <a16:creationId xmlns:a16="http://schemas.microsoft.com/office/drawing/2014/main" id="{3C5EB65B-0CA1-4E35-9B75-FF4755B79FE6}"/>
                </a:ext>
              </a:extLst>
            </p:cNvPr>
            <p:cNvSpPr txBox="1">
              <a:spLocks noChangeArrowheads="1"/>
            </p:cNvSpPr>
            <p:nvPr/>
          </p:nvSpPr>
          <p:spPr bwMode="auto">
            <a:xfrm>
              <a:off x="1126" y="1703"/>
              <a:ext cx="169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663300"/>
                  </a:solidFill>
                </a:rPr>
                <a:t>Met</a:t>
              </a:r>
              <a:r>
                <a:rPr lang="en-US" altLang="en-US" sz="1800">
                  <a:solidFill>
                    <a:srgbClr val="663300"/>
                  </a:solidFill>
                  <a:cs typeface="Arial" panose="020B0604020202020204" pitchFamily="34" charset="0"/>
                </a:rPr>
                <a:t>─</a:t>
              </a:r>
              <a:r>
                <a:rPr lang="en-US" altLang="en-US" sz="1800">
                  <a:solidFill>
                    <a:srgbClr val="663300"/>
                  </a:solidFill>
                </a:rPr>
                <a:t>Lys─Arg─Pro……</a:t>
              </a:r>
            </a:p>
          </p:txBody>
        </p:sp>
        <p:sp>
          <p:nvSpPr>
            <p:cNvPr id="34849" name="Text Box 31">
              <a:extLst>
                <a:ext uri="{FF2B5EF4-FFF2-40B4-BE49-F238E27FC236}">
                  <a16:creationId xmlns:a16="http://schemas.microsoft.com/office/drawing/2014/main" id="{7AB10114-EDB9-44C5-9B39-61BA9D17E4F7}"/>
                </a:ext>
              </a:extLst>
            </p:cNvPr>
            <p:cNvSpPr txBox="1">
              <a:spLocks noChangeArrowheads="1"/>
            </p:cNvSpPr>
            <p:nvPr/>
          </p:nvSpPr>
          <p:spPr bwMode="auto">
            <a:xfrm>
              <a:off x="1422" y="1895"/>
              <a:ext cx="8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Polypeptide</a:t>
              </a:r>
            </a:p>
          </p:txBody>
        </p:sp>
      </p:grpSp>
      <p:sp>
        <p:nvSpPr>
          <p:cNvPr id="59425" name="Text Box 33">
            <a:extLst>
              <a:ext uri="{FF2B5EF4-FFF2-40B4-BE49-F238E27FC236}">
                <a16:creationId xmlns:a16="http://schemas.microsoft.com/office/drawing/2014/main" id="{BD81795B-3F33-4238-9452-AB2417F13DD6}"/>
              </a:ext>
            </a:extLst>
          </p:cNvPr>
          <p:cNvSpPr txBox="1">
            <a:spLocks noChangeArrowheads="1"/>
          </p:cNvSpPr>
          <p:nvPr/>
        </p:nvSpPr>
        <p:spPr bwMode="auto">
          <a:xfrm>
            <a:off x="152400" y="2208213"/>
            <a:ext cx="1670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solidFill>
                  <a:schemeClr val="accent2"/>
                </a:solidFill>
              </a:rPr>
              <a:t>5’UAAGGA</a:t>
            </a:r>
            <a:r>
              <a:rPr lang="en-US" altLang="en-US" sz="1800" b="0"/>
              <a:t>GA</a:t>
            </a:r>
          </a:p>
          <a:p>
            <a:pPr eaLnBrk="1" hangingPunct="1">
              <a:spcBef>
                <a:spcPct val="0"/>
              </a:spcBef>
              <a:buFontTx/>
              <a:buNone/>
            </a:pPr>
            <a:r>
              <a:rPr lang="en-US" altLang="en-US" sz="1800" b="0"/>
              <a:t>    </a:t>
            </a:r>
            <a:r>
              <a:rPr lang="en-US" altLang="en-US" sz="1800" b="0">
                <a:solidFill>
                  <a:srgbClr val="663300"/>
                </a:solidFill>
              </a:rPr>
              <a:t>(RBS)</a:t>
            </a:r>
          </a:p>
        </p:txBody>
      </p:sp>
      <p:sp>
        <p:nvSpPr>
          <p:cNvPr id="59426" name="Text Box 34">
            <a:extLst>
              <a:ext uri="{FF2B5EF4-FFF2-40B4-BE49-F238E27FC236}">
                <a16:creationId xmlns:a16="http://schemas.microsoft.com/office/drawing/2014/main" id="{54901FFB-DB75-4F5E-8266-FEC9CFC7E6F0}"/>
              </a:ext>
            </a:extLst>
          </p:cNvPr>
          <p:cNvSpPr txBox="1">
            <a:spLocks noChangeArrowheads="1"/>
          </p:cNvSpPr>
          <p:nvPr/>
        </p:nvSpPr>
        <p:spPr bwMode="auto">
          <a:xfrm>
            <a:off x="377825" y="6297613"/>
            <a:ext cx="6329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cs typeface="Arial" panose="020B0604020202020204" pitchFamily="34" charset="0"/>
              </a:rPr>
              <a:t>►</a:t>
            </a:r>
            <a:r>
              <a:rPr lang="en-US" altLang="en-US" sz="1800"/>
              <a:t>In Eukaryotes, 5’ 7mG cap is recognized by ribosome  </a:t>
            </a:r>
          </a:p>
        </p:txBody>
      </p:sp>
      <p:sp>
        <p:nvSpPr>
          <p:cNvPr id="34831" name="Line 35">
            <a:extLst>
              <a:ext uri="{FF2B5EF4-FFF2-40B4-BE49-F238E27FC236}">
                <a16:creationId xmlns:a16="http://schemas.microsoft.com/office/drawing/2014/main" id="{340A6EB7-E0A7-49E5-A7F8-5009FDDE929F}"/>
              </a:ext>
            </a:extLst>
          </p:cNvPr>
          <p:cNvSpPr>
            <a:spLocks noChangeShapeType="1"/>
          </p:cNvSpPr>
          <p:nvPr/>
        </p:nvSpPr>
        <p:spPr bwMode="auto">
          <a:xfrm flipH="1">
            <a:off x="7277100" y="3238500"/>
            <a:ext cx="190500" cy="48260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34832" name="Text Box 36">
            <a:extLst>
              <a:ext uri="{FF2B5EF4-FFF2-40B4-BE49-F238E27FC236}">
                <a16:creationId xmlns:a16="http://schemas.microsoft.com/office/drawing/2014/main" id="{23522BE9-35F5-42BF-A021-84F64FF4B46C}"/>
              </a:ext>
            </a:extLst>
          </p:cNvPr>
          <p:cNvSpPr txBox="1">
            <a:spLocks noChangeArrowheads="1"/>
          </p:cNvSpPr>
          <p:nvPr/>
        </p:nvSpPr>
        <p:spPr bwMode="auto">
          <a:xfrm>
            <a:off x="6867525" y="3732213"/>
            <a:ext cx="10604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b="0"/>
              <a:t>16S rRNA</a:t>
            </a:r>
          </a:p>
          <a:p>
            <a:pPr eaLnBrk="1" hangingPunct="1">
              <a:spcBef>
                <a:spcPct val="0"/>
              </a:spcBef>
              <a:buFontTx/>
              <a:buNone/>
            </a:pPr>
            <a:r>
              <a:rPr lang="en-US" altLang="en-US" sz="1400" b="0"/>
              <a:t>21 proteins</a:t>
            </a:r>
          </a:p>
        </p:txBody>
      </p:sp>
      <p:sp>
        <p:nvSpPr>
          <p:cNvPr id="34833" name="Line 37">
            <a:extLst>
              <a:ext uri="{FF2B5EF4-FFF2-40B4-BE49-F238E27FC236}">
                <a16:creationId xmlns:a16="http://schemas.microsoft.com/office/drawing/2014/main" id="{BFDDF8D2-F671-47D4-9962-5766ADDB7DC0}"/>
              </a:ext>
            </a:extLst>
          </p:cNvPr>
          <p:cNvSpPr>
            <a:spLocks noChangeShapeType="1"/>
          </p:cNvSpPr>
          <p:nvPr/>
        </p:nvSpPr>
        <p:spPr bwMode="auto">
          <a:xfrm>
            <a:off x="8026400" y="3149600"/>
            <a:ext cx="215900" cy="368300"/>
          </a:xfrm>
          <a:prstGeom prst="line">
            <a:avLst/>
          </a:prstGeom>
          <a:noFill/>
          <a:ln w="19050">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34834" name="Text Box 38">
            <a:extLst>
              <a:ext uri="{FF2B5EF4-FFF2-40B4-BE49-F238E27FC236}">
                <a16:creationId xmlns:a16="http://schemas.microsoft.com/office/drawing/2014/main" id="{7349A7B4-17E8-4084-9AA2-6C96C0074136}"/>
              </a:ext>
            </a:extLst>
          </p:cNvPr>
          <p:cNvSpPr txBox="1">
            <a:spLocks noChangeArrowheads="1"/>
          </p:cNvSpPr>
          <p:nvPr/>
        </p:nvSpPr>
        <p:spPr bwMode="auto">
          <a:xfrm>
            <a:off x="7961313" y="3479800"/>
            <a:ext cx="10604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b="0"/>
              <a:t>23S rRNA</a:t>
            </a:r>
          </a:p>
          <a:p>
            <a:pPr eaLnBrk="1" hangingPunct="1">
              <a:spcBef>
                <a:spcPct val="0"/>
              </a:spcBef>
              <a:buFontTx/>
              <a:buNone/>
            </a:pPr>
            <a:r>
              <a:rPr lang="en-US" altLang="en-US" sz="1400" b="0"/>
              <a:t>5S rRNA</a:t>
            </a:r>
          </a:p>
          <a:p>
            <a:pPr eaLnBrk="1" hangingPunct="1">
              <a:spcBef>
                <a:spcPct val="0"/>
              </a:spcBef>
              <a:buFontTx/>
              <a:buNone/>
            </a:pPr>
            <a:r>
              <a:rPr lang="en-US" altLang="en-US" sz="1400" b="0"/>
              <a:t>34 proteins</a:t>
            </a:r>
          </a:p>
        </p:txBody>
      </p:sp>
      <p:grpSp>
        <p:nvGrpSpPr>
          <p:cNvPr id="7" name="Group 51">
            <a:extLst>
              <a:ext uri="{FF2B5EF4-FFF2-40B4-BE49-F238E27FC236}">
                <a16:creationId xmlns:a16="http://schemas.microsoft.com/office/drawing/2014/main" id="{A88986EB-EC1A-43D6-A4D3-9532C3A2D268}"/>
              </a:ext>
            </a:extLst>
          </p:cNvPr>
          <p:cNvGrpSpPr>
            <a:grpSpLocks/>
          </p:cNvGrpSpPr>
          <p:nvPr/>
        </p:nvGrpSpPr>
        <p:grpSpPr bwMode="auto">
          <a:xfrm>
            <a:off x="153988" y="4813300"/>
            <a:ext cx="6365875" cy="366713"/>
            <a:chOff x="193" y="3160"/>
            <a:chExt cx="4010" cy="231"/>
          </a:xfrm>
        </p:grpSpPr>
        <p:sp>
          <p:nvSpPr>
            <p:cNvPr id="34844" name="Text Box 40">
              <a:extLst>
                <a:ext uri="{FF2B5EF4-FFF2-40B4-BE49-F238E27FC236}">
                  <a16:creationId xmlns:a16="http://schemas.microsoft.com/office/drawing/2014/main" id="{6912EE5F-DB37-4A76-8373-19D1E81384B6}"/>
                </a:ext>
              </a:extLst>
            </p:cNvPr>
            <p:cNvSpPr txBox="1">
              <a:spLocks noChangeArrowheads="1"/>
            </p:cNvSpPr>
            <p:nvPr/>
          </p:nvSpPr>
          <p:spPr bwMode="auto">
            <a:xfrm>
              <a:off x="1135" y="3160"/>
              <a:ext cx="30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AUCGUCAUGAAGAGGCCC…….UAAUUA 3’</a:t>
              </a:r>
            </a:p>
          </p:txBody>
        </p:sp>
        <p:sp>
          <p:nvSpPr>
            <p:cNvPr id="34845" name="Rectangle 42">
              <a:extLst>
                <a:ext uri="{FF2B5EF4-FFF2-40B4-BE49-F238E27FC236}">
                  <a16:creationId xmlns:a16="http://schemas.microsoft.com/office/drawing/2014/main" id="{F479201A-35C4-4901-BF33-595EE7982B6F}"/>
                </a:ext>
              </a:extLst>
            </p:cNvPr>
            <p:cNvSpPr>
              <a:spLocks noChangeArrowheads="1"/>
            </p:cNvSpPr>
            <p:nvPr/>
          </p:nvSpPr>
          <p:spPr bwMode="auto">
            <a:xfrm>
              <a:off x="1817" y="3201"/>
              <a:ext cx="312" cy="160"/>
            </a:xfrm>
            <a:prstGeom prst="rect">
              <a:avLst/>
            </a:prstGeom>
            <a:solidFill>
              <a:srgbClr val="008000">
                <a:alpha val="50980"/>
              </a:srgbClr>
            </a:solidFill>
            <a:ln w="9525">
              <a:solidFill>
                <a:srgbClr val="008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
          <p:nvSpPr>
            <p:cNvPr id="34846" name="Rectangle 45">
              <a:extLst>
                <a:ext uri="{FF2B5EF4-FFF2-40B4-BE49-F238E27FC236}">
                  <a16:creationId xmlns:a16="http://schemas.microsoft.com/office/drawing/2014/main" id="{7EF95ADB-3523-42FA-88EC-A5642E8AC510}"/>
                </a:ext>
              </a:extLst>
            </p:cNvPr>
            <p:cNvSpPr>
              <a:spLocks noChangeArrowheads="1"/>
            </p:cNvSpPr>
            <p:nvPr/>
          </p:nvSpPr>
          <p:spPr bwMode="auto">
            <a:xfrm>
              <a:off x="3370" y="3194"/>
              <a:ext cx="312" cy="160"/>
            </a:xfrm>
            <a:prstGeom prst="rect">
              <a:avLst/>
            </a:prstGeom>
            <a:solidFill>
              <a:srgbClr val="FF0000">
                <a:alpha val="50980"/>
              </a:srgbClr>
            </a:solidFill>
            <a:ln w="9525">
              <a:solidFill>
                <a:srgbClr val="FF000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
          <p:nvSpPr>
            <p:cNvPr id="34847" name="Text Box 50">
              <a:extLst>
                <a:ext uri="{FF2B5EF4-FFF2-40B4-BE49-F238E27FC236}">
                  <a16:creationId xmlns:a16="http://schemas.microsoft.com/office/drawing/2014/main" id="{3F44E5B7-C06F-4585-ADDF-2FDA242D0AAC}"/>
                </a:ext>
              </a:extLst>
            </p:cNvPr>
            <p:cNvSpPr txBox="1">
              <a:spLocks noChangeArrowheads="1"/>
            </p:cNvSpPr>
            <p:nvPr/>
          </p:nvSpPr>
          <p:spPr bwMode="auto">
            <a:xfrm>
              <a:off x="193" y="3160"/>
              <a:ext cx="10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solidFill>
                    <a:schemeClr val="accent2"/>
                  </a:solidFill>
                </a:rPr>
                <a:t>5’UAAGGA</a:t>
              </a:r>
              <a:r>
                <a:rPr lang="en-US" altLang="en-US" sz="1800" b="0"/>
                <a:t>GA</a:t>
              </a:r>
            </a:p>
          </p:txBody>
        </p:sp>
      </p:grpSp>
      <p:pic>
        <p:nvPicPr>
          <p:cNvPr id="59445" name="Picture 53" descr="ch1_ribosome">
            <a:extLst>
              <a:ext uri="{FF2B5EF4-FFF2-40B4-BE49-F238E27FC236}">
                <a16:creationId xmlns:a16="http://schemas.microsoft.com/office/drawing/2014/main" id="{D4519476-176C-4E3B-881E-C15DF3C00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63" y="4344988"/>
            <a:ext cx="987425"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60">
            <a:extLst>
              <a:ext uri="{FF2B5EF4-FFF2-40B4-BE49-F238E27FC236}">
                <a16:creationId xmlns:a16="http://schemas.microsoft.com/office/drawing/2014/main" id="{A03C462F-C2EE-420B-B301-9FA112E4B79C}"/>
              </a:ext>
            </a:extLst>
          </p:cNvPr>
          <p:cNvGrpSpPr>
            <a:grpSpLocks/>
          </p:cNvGrpSpPr>
          <p:nvPr/>
        </p:nvGrpSpPr>
        <p:grpSpPr bwMode="auto">
          <a:xfrm>
            <a:off x="3616325" y="4240213"/>
            <a:ext cx="1666875" cy="585787"/>
            <a:chOff x="2374" y="3055"/>
            <a:chExt cx="1050" cy="369"/>
          </a:xfrm>
        </p:grpSpPr>
        <p:sp>
          <p:nvSpPr>
            <p:cNvPr id="34842" name="Freeform 58">
              <a:extLst>
                <a:ext uri="{FF2B5EF4-FFF2-40B4-BE49-F238E27FC236}">
                  <a16:creationId xmlns:a16="http://schemas.microsoft.com/office/drawing/2014/main" id="{1A8A180B-4C05-4909-8440-3BBFFD21FB2A}"/>
                </a:ext>
              </a:extLst>
            </p:cNvPr>
            <p:cNvSpPr>
              <a:spLocks/>
            </p:cNvSpPr>
            <p:nvPr/>
          </p:nvSpPr>
          <p:spPr bwMode="auto">
            <a:xfrm>
              <a:off x="2888" y="3151"/>
              <a:ext cx="536" cy="273"/>
            </a:xfrm>
            <a:custGeom>
              <a:avLst/>
              <a:gdLst>
                <a:gd name="T0" fmla="*/ 2147483646 w 336"/>
                <a:gd name="T1" fmla="*/ 502126895 h 209"/>
                <a:gd name="T2" fmla="*/ 2147483646 w 336"/>
                <a:gd name="T3" fmla="*/ 386033992 h 209"/>
                <a:gd name="T4" fmla="*/ 2147483646 w 336"/>
                <a:gd name="T5" fmla="*/ 272107323 h 209"/>
                <a:gd name="T6" fmla="*/ 2147483646 w 336"/>
                <a:gd name="T7" fmla="*/ 193772952 h 209"/>
                <a:gd name="T8" fmla="*/ 2147483646 w 336"/>
                <a:gd name="T9" fmla="*/ 60225789 h 209"/>
                <a:gd name="T10" fmla="*/ 2147483646 w 336"/>
                <a:gd name="T11" fmla="*/ 60225789 h 209"/>
                <a:gd name="T12" fmla="*/ 2147483646 w 336"/>
                <a:gd name="T13" fmla="*/ 1 h 209"/>
                <a:gd name="T14" fmla="*/ 0 w 336"/>
                <a:gd name="T15" fmla="*/ 78668107 h 209"/>
                <a:gd name="T16" fmla="*/ 0 60000 65536"/>
                <a:gd name="T17" fmla="*/ 0 60000 65536"/>
                <a:gd name="T18" fmla="*/ 0 60000 65536"/>
                <a:gd name="T19" fmla="*/ 0 60000 65536"/>
                <a:gd name="T20" fmla="*/ 0 60000 65536"/>
                <a:gd name="T21" fmla="*/ 0 60000 65536"/>
                <a:gd name="T22" fmla="*/ 0 60000 65536"/>
                <a:gd name="T23" fmla="*/ 0 60000 65536"/>
                <a:gd name="T24" fmla="*/ 0 w 336"/>
                <a:gd name="T25" fmla="*/ 0 h 209"/>
                <a:gd name="T26" fmla="*/ 336 w 336"/>
                <a:gd name="T27" fmla="*/ 209 h 20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6" h="209">
                  <a:moveTo>
                    <a:pt x="336" y="209"/>
                  </a:moveTo>
                  <a:cubicBezTo>
                    <a:pt x="302" y="193"/>
                    <a:pt x="269" y="177"/>
                    <a:pt x="256" y="161"/>
                  </a:cubicBezTo>
                  <a:cubicBezTo>
                    <a:pt x="243" y="145"/>
                    <a:pt x="265" y="126"/>
                    <a:pt x="256" y="113"/>
                  </a:cubicBezTo>
                  <a:cubicBezTo>
                    <a:pt x="247" y="100"/>
                    <a:pt x="217" y="96"/>
                    <a:pt x="200" y="81"/>
                  </a:cubicBezTo>
                  <a:cubicBezTo>
                    <a:pt x="183" y="66"/>
                    <a:pt x="168" y="34"/>
                    <a:pt x="152" y="25"/>
                  </a:cubicBezTo>
                  <a:cubicBezTo>
                    <a:pt x="136" y="16"/>
                    <a:pt x="120" y="29"/>
                    <a:pt x="104" y="25"/>
                  </a:cubicBezTo>
                  <a:cubicBezTo>
                    <a:pt x="88" y="21"/>
                    <a:pt x="73" y="0"/>
                    <a:pt x="56" y="1"/>
                  </a:cubicBezTo>
                  <a:cubicBezTo>
                    <a:pt x="39" y="2"/>
                    <a:pt x="12" y="29"/>
                    <a:pt x="0" y="33"/>
                  </a:cubicBezTo>
                </a:path>
              </a:pathLst>
            </a:custGeom>
            <a:noFill/>
            <a:ln w="508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43" name="Text Box 59">
              <a:extLst>
                <a:ext uri="{FF2B5EF4-FFF2-40B4-BE49-F238E27FC236}">
                  <a16:creationId xmlns:a16="http://schemas.microsoft.com/office/drawing/2014/main" id="{8AFFBE7C-20BA-4E4B-BBED-9D3187C024A4}"/>
                </a:ext>
              </a:extLst>
            </p:cNvPr>
            <p:cNvSpPr txBox="1">
              <a:spLocks noChangeArrowheads="1"/>
            </p:cNvSpPr>
            <p:nvPr/>
          </p:nvSpPr>
          <p:spPr bwMode="auto">
            <a:xfrm>
              <a:off x="2374" y="3055"/>
              <a:ext cx="760"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b="0"/>
                <a:t>Nascent polypeptide</a:t>
              </a:r>
            </a:p>
          </p:txBody>
        </p:sp>
      </p:grpSp>
      <p:sp>
        <p:nvSpPr>
          <p:cNvPr id="34838" name="Rectangle 62">
            <a:extLst>
              <a:ext uri="{FF2B5EF4-FFF2-40B4-BE49-F238E27FC236}">
                <a16:creationId xmlns:a16="http://schemas.microsoft.com/office/drawing/2014/main" id="{371964C3-4C91-4B16-BCBF-BF2A690AFE4A}"/>
              </a:ext>
            </a:extLst>
          </p:cNvPr>
          <p:cNvSpPr>
            <a:spLocks noChangeArrowheads="1"/>
          </p:cNvSpPr>
          <p:nvPr/>
        </p:nvSpPr>
        <p:spPr bwMode="auto">
          <a:xfrm>
            <a:off x="6616700" y="635000"/>
            <a:ext cx="2374900" cy="6032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grpSp>
        <p:nvGrpSpPr>
          <p:cNvPr id="9" name="Group 68">
            <a:extLst>
              <a:ext uri="{FF2B5EF4-FFF2-40B4-BE49-F238E27FC236}">
                <a16:creationId xmlns:a16="http://schemas.microsoft.com/office/drawing/2014/main" id="{C4538B96-1310-477D-8CA7-0C32B5E199FB}"/>
              </a:ext>
            </a:extLst>
          </p:cNvPr>
          <p:cNvGrpSpPr>
            <a:grpSpLocks/>
          </p:cNvGrpSpPr>
          <p:nvPr/>
        </p:nvGrpSpPr>
        <p:grpSpPr bwMode="auto">
          <a:xfrm>
            <a:off x="7124700" y="4624388"/>
            <a:ext cx="1365250" cy="2014537"/>
            <a:chOff x="4488" y="2913"/>
            <a:chExt cx="860" cy="1269"/>
          </a:xfrm>
        </p:grpSpPr>
        <p:pic>
          <p:nvPicPr>
            <p:cNvPr id="34840" name="Picture 66" descr="TRNA">
              <a:extLst>
                <a:ext uri="{FF2B5EF4-FFF2-40B4-BE49-F238E27FC236}">
                  <a16:creationId xmlns:a16="http://schemas.microsoft.com/office/drawing/2014/main" id="{0F739A2D-2BA7-45FD-B7A2-974F89B4DF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8" y="2913"/>
              <a:ext cx="860" cy="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1" name="Text Box 67">
              <a:extLst>
                <a:ext uri="{FF2B5EF4-FFF2-40B4-BE49-F238E27FC236}">
                  <a16:creationId xmlns:a16="http://schemas.microsoft.com/office/drawing/2014/main" id="{7E343124-DCC0-48D7-B82A-C59A2F3A6A07}"/>
                </a:ext>
              </a:extLst>
            </p:cNvPr>
            <p:cNvSpPr txBox="1">
              <a:spLocks noChangeArrowheads="1"/>
            </p:cNvSpPr>
            <p:nvPr/>
          </p:nvSpPr>
          <p:spPr bwMode="auto">
            <a:xfrm>
              <a:off x="4766" y="3951"/>
              <a:ext cx="4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996600"/>
                  </a:solidFill>
                </a:rPr>
                <a:t>tRNA</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59406"/>
                                        </p:tgtEl>
                                        <p:attrNameLst>
                                          <p:attrName>style.visibility</p:attrName>
                                        </p:attrNameLst>
                                      </p:cBhvr>
                                      <p:to>
                                        <p:strVal val="visible"/>
                                      </p:to>
                                    </p:set>
                                    <p:anim calcmode="lin" valueType="num">
                                      <p:cBhvr>
                                        <p:cTn id="7" dur="1000" fill="hold"/>
                                        <p:tgtEl>
                                          <p:spTgt spid="59406"/>
                                        </p:tgtEl>
                                        <p:attrNameLst>
                                          <p:attrName>ppt_x</p:attrName>
                                        </p:attrNameLst>
                                      </p:cBhvr>
                                      <p:tavLst>
                                        <p:tav tm="0">
                                          <p:val>
                                            <p:strVal val="#ppt_x-#ppt_w/2"/>
                                          </p:val>
                                        </p:tav>
                                        <p:tav tm="100000">
                                          <p:val>
                                            <p:strVal val="#ppt_x"/>
                                          </p:val>
                                        </p:tav>
                                      </p:tavLst>
                                    </p:anim>
                                    <p:anim calcmode="lin" valueType="num">
                                      <p:cBhvr>
                                        <p:cTn id="8" dur="1000" fill="hold"/>
                                        <p:tgtEl>
                                          <p:spTgt spid="59406"/>
                                        </p:tgtEl>
                                        <p:attrNameLst>
                                          <p:attrName>ppt_y</p:attrName>
                                        </p:attrNameLst>
                                      </p:cBhvr>
                                      <p:tavLst>
                                        <p:tav tm="0">
                                          <p:val>
                                            <p:strVal val="#ppt_y"/>
                                          </p:val>
                                        </p:tav>
                                        <p:tav tm="100000">
                                          <p:val>
                                            <p:strVal val="#ppt_y"/>
                                          </p:val>
                                        </p:tav>
                                      </p:tavLst>
                                    </p:anim>
                                    <p:anim calcmode="lin" valueType="num">
                                      <p:cBhvr>
                                        <p:cTn id="9" dur="1000" fill="hold"/>
                                        <p:tgtEl>
                                          <p:spTgt spid="59406"/>
                                        </p:tgtEl>
                                        <p:attrNameLst>
                                          <p:attrName>ppt_w</p:attrName>
                                        </p:attrNameLst>
                                      </p:cBhvr>
                                      <p:tavLst>
                                        <p:tav tm="0">
                                          <p:val>
                                            <p:fltVal val="0"/>
                                          </p:val>
                                        </p:tav>
                                        <p:tav tm="100000">
                                          <p:val>
                                            <p:strVal val="#ppt_w"/>
                                          </p:val>
                                        </p:tav>
                                      </p:tavLst>
                                    </p:anim>
                                    <p:anim calcmode="lin" valueType="num">
                                      <p:cBhvr>
                                        <p:cTn id="10" dur="1000" fill="hold"/>
                                        <p:tgtEl>
                                          <p:spTgt spid="59406"/>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par>
                          <p:cTn id="19" fill="hold" nodeType="afterGroup">
                            <p:stCondLst>
                              <p:cond delay="0"/>
                            </p:stCondLst>
                            <p:childTnLst>
                              <p:par>
                                <p:cTn id="20" presetID="1" presetClass="entr" presetSubtype="0" fill="hold" nodeType="afterEffect">
                                  <p:stCondLst>
                                    <p:cond delay="200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7" presetClass="entr" presetSubtype="2" fill="hold" grpId="0" nodeType="clickEffect">
                                  <p:stCondLst>
                                    <p:cond delay="0"/>
                                  </p:stCondLst>
                                  <p:childTnLst>
                                    <p:set>
                                      <p:cBhvr>
                                        <p:cTn id="25" dur="1" fill="hold">
                                          <p:stCondLst>
                                            <p:cond delay="0"/>
                                          </p:stCondLst>
                                        </p:cTn>
                                        <p:tgtEl>
                                          <p:spTgt spid="59425"/>
                                        </p:tgtEl>
                                        <p:attrNameLst>
                                          <p:attrName>style.visibility</p:attrName>
                                        </p:attrNameLst>
                                      </p:cBhvr>
                                      <p:to>
                                        <p:strVal val="visible"/>
                                      </p:to>
                                    </p:set>
                                    <p:anim calcmode="lin" valueType="num">
                                      <p:cBhvr>
                                        <p:cTn id="26" dur="500" fill="hold"/>
                                        <p:tgtEl>
                                          <p:spTgt spid="59425"/>
                                        </p:tgtEl>
                                        <p:attrNameLst>
                                          <p:attrName>ppt_x</p:attrName>
                                        </p:attrNameLst>
                                      </p:cBhvr>
                                      <p:tavLst>
                                        <p:tav tm="0">
                                          <p:val>
                                            <p:strVal val="#ppt_x+#ppt_w/2"/>
                                          </p:val>
                                        </p:tav>
                                        <p:tav tm="100000">
                                          <p:val>
                                            <p:strVal val="#ppt_x"/>
                                          </p:val>
                                        </p:tav>
                                      </p:tavLst>
                                    </p:anim>
                                    <p:anim calcmode="lin" valueType="num">
                                      <p:cBhvr>
                                        <p:cTn id="27" dur="500" fill="hold"/>
                                        <p:tgtEl>
                                          <p:spTgt spid="59425"/>
                                        </p:tgtEl>
                                        <p:attrNameLst>
                                          <p:attrName>ppt_y</p:attrName>
                                        </p:attrNameLst>
                                      </p:cBhvr>
                                      <p:tavLst>
                                        <p:tav tm="0">
                                          <p:val>
                                            <p:strVal val="#ppt_y"/>
                                          </p:val>
                                        </p:tav>
                                        <p:tav tm="100000">
                                          <p:val>
                                            <p:strVal val="#ppt_y"/>
                                          </p:val>
                                        </p:tav>
                                      </p:tavLst>
                                    </p:anim>
                                    <p:anim calcmode="lin" valueType="num">
                                      <p:cBhvr>
                                        <p:cTn id="28" dur="500" fill="hold"/>
                                        <p:tgtEl>
                                          <p:spTgt spid="59425"/>
                                        </p:tgtEl>
                                        <p:attrNameLst>
                                          <p:attrName>ppt_w</p:attrName>
                                        </p:attrNameLst>
                                      </p:cBhvr>
                                      <p:tavLst>
                                        <p:tav tm="0">
                                          <p:val>
                                            <p:fltVal val="0"/>
                                          </p:val>
                                        </p:tav>
                                        <p:tav tm="100000">
                                          <p:val>
                                            <p:strVal val="#ppt_w"/>
                                          </p:val>
                                        </p:tav>
                                      </p:tavLst>
                                    </p:anim>
                                    <p:anim calcmode="lin" valueType="num">
                                      <p:cBhvr>
                                        <p:cTn id="29" dur="500" fill="hold"/>
                                        <p:tgtEl>
                                          <p:spTgt spid="59425"/>
                                        </p:tgtEl>
                                        <p:attrNameLst>
                                          <p:attrName>ppt_h</p:attrName>
                                        </p:attrNameLst>
                                      </p:cBhvr>
                                      <p:tavLst>
                                        <p:tav tm="0">
                                          <p:val>
                                            <p:strVal val="#ppt_h"/>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59445"/>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63" presetClass="path" presetSubtype="0" accel="50000" decel="50000" fill="hold" nodeType="clickEffect">
                                  <p:stCondLst>
                                    <p:cond delay="0"/>
                                  </p:stCondLst>
                                  <p:childTnLst>
                                    <p:animMotion origin="layout" path="M 1.66667E-6 4.44444E-6 L 0.46389 0.00555 " pathEditMode="relative" rAng="0" ptsTypes="AA">
                                      <p:cBhvr>
                                        <p:cTn id="39" dur="1000" fill="hold"/>
                                        <p:tgtEl>
                                          <p:spTgt spid="59445"/>
                                        </p:tgtEl>
                                        <p:attrNameLst>
                                          <p:attrName>ppt_x</p:attrName>
                                          <p:attrName>ppt_y</p:attrName>
                                        </p:attrNameLst>
                                      </p:cBhvr>
                                      <p:rCtr x="23194" y="278"/>
                                    </p:animMotion>
                                  </p:childTnLst>
                                </p:cTn>
                              </p:par>
                            </p:childTnLst>
                          </p:cTn>
                        </p:par>
                        <p:par>
                          <p:cTn id="40" fill="hold" nodeType="afterGroup">
                            <p:stCondLst>
                              <p:cond delay="1000"/>
                            </p:stCondLst>
                            <p:childTnLst>
                              <p:par>
                                <p:cTn id="41" presetID="17" presetClass="entr" presetSubtype="2"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ppt_x</p:attrName>
                                        </p:attrNameLst>
                                      </p:cBhvr>
                                      <p:tavLst>
                                        <p:tav tm="0">
                                          <p:val>
                                            <p:strVal val="#ppt_x+#ppt_w/2"/>
                                          </p:val>
                                        </p:tav>
                                        <p:tav tm="100000">
                                          <p:val>
                                            <p:strVal val="#ppt_x"/>
                                          </p:val>
                                        </p:tav>
                                      </p:tavLst>
                                    </p:anim>
                                    <p:anim calcmode="lin" valueType="num">
                                      <p:cBhvr>
                                        <p:cTn id="44" dur="500" fill="hold"/>
                                        <p:tgtEl>
                                          <p:spTgt spid="8"/>
                                        </p:tgtEl>
                                        <p:attrNameLst>
                                          <p:attrName>ppt_y</p:attrName>
                                        </p:attrNameLst>
                                      </p:cBhvr>
                                      <p:tavLst>
                                        <p:tav tm="0">
                                          <p:val>
                                            <p:strVal val="#ppt_y"/>
                                          </p:val>
                                        </p:tav>
                                        <p:tav tm="100000">
                                          <p:val>
                                            <p:strVal val="#ppt_y"/>
                                          </p:val>
                                        </p:tav>
                                      </p:tavLst>
                                    </p:anim>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94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6" grpId="0"/>
      <p:bldP spid="59425" grpId="0"/>
      <p:bldP spid="594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3" descr="figure 4-19">
            <a:extLst>
              <a:ext uri="{FF2B5EF4-FFF2-40B4-BE49-F238E27FC236}">
                <a16:creationId xmlns:a16="http://schemas.microsoft.com/office/drawing/2014/main" id="{9EE20FDD-8CAC-4502-8F0A-2A97983320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3435"/>
          <a:stretch>
            <a:fillRect/>
          </a:stretch>
        </p:blipFill>
        <p:spPr bwMode="auto">
          <a:xfrm>
            <a:off x="304800" y="1924050"/>
            <a:ext cx="8535988" cy="305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extBox 5">
            <a:extLst>
              <a:ext uri="{FF2B5EF4-FFF2-40B4-BE49-F238E27FC236}">
                <a16:creationId xmlns:a16="http://schemas.microsoft.com/office/drawing/2014/main" id="{994B010C-737D-4DDD-A664-EBE63E7A8263}"/>
              </a:ext>
            </a:extLst>
          </p:cNvPr>
          <p:cNvSpPr txBox="1">
            <a:spLocks noChangeArrowheads="1"/>
          </p:cNvSpPr>
          <p:nvPr/>
        </p:nvSpPr>
        <p:spPr bwMode="auto">
          <a:xfrm>
            <a:off x="617538" y="234950"/>
            <a:ext cx="78708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a:t>How Correct Amino Acids are Selected During Protein Synthesis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3">
            <a:extLst>
              <a:ext uri="{FF2B5EF4-FFF2-40B4-BE49-F238E27FC236}">
                <a16:creationId xmlns:a16="http://schemas.microsoft.com/office/drawing/2014/main" id="{A30A7ADE-AD81-411D-B5E8-14DF1756DA13}"/>
              </a:ext>
            </a:extLst>
          </p:cNvPr>
          <p:cNvSpPr txBox="1">
            <a:spLocks noChangeArrowheads="1"/>
          </p:cNvSpPr>
          <p:nvPr/>
        </p:nvSpPr>
        <p:spPr bwMode="auto">
          <a:xfrm>
            <a:off x="3287713" y="76200"/>
            <a:ext cx="24431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a:t>Genetic code</a:t>
            </a:r>
          </a:p>
        </p:txBody>
      </p:sp>
      <p:sp>
        <p:nvSpPr>
          <p:cNvPr id="36867" name="TextBox 4">
            <a:extLst>
              <a:ext uri="{FF2B5EF4-FFF2-40B4-BE49-F238E27FC236}">
                <a16:creationId xmlns:a16="http://schemas.microsoft.com/office/drawing/2014/main" id="{2280B30D-42B8-42D6-B4FE-403BDFC1B0DE}"/>
              </a:ext>
            </a:extLst>
          </p:cNvPr>
          <p:cNvSpPr txBox="1">
            <a:spLocks noChangeArrowheads="1"/>
          </p:cNvSpPr>
          <p:nvPr/>
        </p:nvSpPr>
        <p:spPr bwMode="auto">
          <a:xfrm>
            <a:off x="271463" y="709613"/>
            <a:ext cx="82169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Genetic code is the relation between the sequence of bases in DNA (or its RNA transcripts) and the sequence of amino acids in proteins</a:t>
            </a:r>
          </a:p>
        </p:txBody>
      </p:sp>
      <p:sp>
        <p:nvSpPr>
          <p:cNvPr id="36868" name="Rectangle 5">
            <a:extLst>
              <a:ext uri="{FF2B5EF4-FFF2-40B4-BE49-F238E27FC236}">
                <a16:creationId xmlns:a16="http://schemas.microsoft.com/office/drawing/2014/main" id="{3A344540-58D1-4BF5-B744-7747F8F012B5}"/>
              </a:ext>
            </a:extLst>
          </p:cNvPr>
          <p:cNvSpPr>
            <a:spLocks noChangeArrowheads="1"/>
          </p:cNvSpPr>
          <p:nvPr/>
        </p:nvSpPr>
        <p:spPr bwMode="auto">
          <a:xfrm>
            <a:off x="293688" y="1533525"/>
            <a:ext cx="78089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FF"/>
                </a:solidFill>
              </a:rPr>
              <a:t>A codon is a set of 3 nucleotides that specifies a particular amino acid</a:t>
            </a:r>
          </a:p>
          <a:p>
            <a:pPr eaLnBrk="1" hangingPunct="1">
              <a:spcBef>
                <a:spcPct val="0"/>
              </a:spcBef>
              <a:buFontTx/>
              <a:buNone/>
            </a:pPr>
            <a:endParaRPr lang="en-US" altLang="en-US" sz="1800">
              <a:solidFill>
                <a:srgbClr val="0000FF"/>
              </a:solidFill>
            </a:endParaRPr>
          </a:p>
          <a:p>
            <a:pPr eaLnBrk="1" hangingPunct="1">
              <a:spcBef>
                <a:spcPct val="0"/>
              </a:spcBef>
              <a:buFontTx/>
              <a:buNone/>
            </a:pPr>
            <a:r>
              <a:rPr lang="en-US" altLang="en-US" sz="1800">
                <a:solidFill>
                  <a:srgbClr val="0000FF"/>
                </a:solidFill>
              </a:rPr>
              <a:t>                                                                               </a:t>
            </a:r>
            <a:r>
              <a:rPr lang="en-US" altLang="en-US" sz="1800">
                <a:solidFill>
                  <a:srgbClr val="800000"/>
                </a:solidFill>
              </a:rPr>
              <a:t>Why three nucleotides?</a:t>
            </a:r>
          </a:p>
        </p:txBody>
      </p:sp>
      <p:sp>
        <p:nvSpPr>
          <p:cNvPr id="36869" name="TextBox 6">
            <a:extLst>
              <a:ext uri="{FF2B5EF4-FFF2-40B4-BE49-F238E27FC236}">
                <a16:creationId xmlns:a16="http://schemas.microsoft.com/office/drawing/2014/main" id="{395EA639-F064-4DD0-BE77-F804C26BFC51}"/>
              </a:ext>
            </a:extLst>
          </p:cNvPr>
          <p:cNvSpPr txBox="1">
            <a:spLocks noChangeArrowheads="1"/>
          </p:cNvSpPr>
          <p:nvPr/>
        </p:nvSpPr>
        <p:spPr bwMode="auto">
          <a:xfrm>
            <a:off x="306388" y="2700338"/>
            <a:ext cx="81676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64  Codons present. Three of them (UAA, UAG, UGA) can’t code any amino acids, called STOP codons</a:t>
            </a:r>
          </a:p>
        </p:txBody>
      </p:sp>
      <p:sp>
        <p:nvSpPr>
          <p:cNvPr id="36870" name="TextBox 7">
            <a:extLst>
              <a:ext uri="{FF2B5EF4-FFF2-40B4-BE49-F238E27FC236}">
                <a16:creationId xmlns:a16="http://schemas.microsoft.com/office/drawing/2014/main" id="{6DFE3E04-669D-4DAD-8D13-52015424B15C}"/>
              </a:ext>
            </a:extLst>
          </p:cNvPr>
          <p:cNvSpPr txBox="1">
            <a:spLocks noChangeArrowheads="1"/>
          </p:cNvSpPr>
          <p:nvPr/>
        </p:nvSpPr>
        <p:spPr bwMode="auto">
          <a:xfrm>
            <a:off x="293688" y="3816350"/>
            <a:ext cx="4537075"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FF"/>
                </a:solidFill>
              </a:rPr>
              <a:t>AUG serves as the “initiator” or “start codon, which starts the synthesis of a protein</a:t>
            </a:r>
          </a:p>
        </p:txBody>
      </p:sp>
      <p:sp>
        <p:nvSpPr>
          <p:cNvPr id="36871" name="TextBox 8">
            <a:extLst>
              <a:ext uri="{FF2B5EF4-FFF2-40B4-BE49-F238E27FC236}">
                <a16:creationId xmlns:a16="http://schemas.microsoft.com/office/drawing/2014/main" id="{229367F6-8F84-42B1-B00D-F68362EA95D2}"/>
              </a:ext>
            </a:extLst>
          </p:cNvPr>
          <p:cNvSpPr txBox="1">
            <a:spLocks noChangeArrowheads="1"/>
          </p:cNvSpPr>
          <p:nvPr/>
        </p:nvSpPr>
        <p:spPr bwMode="auto">
          <a:xfrm>
            <a:off x="287338" y="5100638"/>
            <a:ext cx="42846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We have 61 codons that code for amino acids, and we have 20 amino acids. So, multiple codons may specify a single amino acid</a:t>
            </a:r>
          </a:p>
        </p:txBody>
      </p:sp>
      <p:pic>
        <p:nvPicPr>
          <p:cNvPr id="36872" name="Picture 9" descr="(normal size jpg)">
            <a:extLst>
              <a:ext uri="{FF2B5EF4-FFF2-40B4-BE49-F238E27FC236}">
                <a16:creationId xmlns:a16="http://schemas.microsoft.com/office/drawing/2014/main" id="{B10A876C-4C5B-4643-8969-B5A8336B71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260" t="3586" r="6325" b="5418"/>
          <a:stretch>
            <a:fillRect/>
          </a:stretch>
        </p:blipFill>
        <p:spPr bwMode="auto">
          <a:xfrm>
            <a:off x="5334000" y="3330575"/>
            <a:ext cx="3489325" cy="264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3" name="TextBox 1">
            <a:extLst>
              <a:ext uri="{FF2B5EF4-FFF2-40B4-BE49-F238E27FC236}">
                <a16:creationId xmlns:a16="http://schemas.microsoft.com/office/drawing/2014/main" id="{43A24DCE-A9E4-4DBD-9E4D-DF92C5D7CCFE}"/>
              </a:ext>
            </a:extLst>
          </p:cNvPr>
          <p:cNvSpPr txBox="1">
            <a:spLocks noChangeArrowheads="1"/>
          </p:cNvSpPr>
          <p:nvPr/>
        </p:nvSpPr>
        <p:spPr bwMode="auto">
          <a:xfrm>
            <a:off x="5030788" y="6088063"/>
            <a:ext cx="3960812"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t>Khorana, Nirenberg, Holley</a:t>
            </a:r>
          </a:p>
          <a:p>
            <a:pPr algn="ctr" eaLnBrk="1" hangingPunct="1">
              <a:spcBef>
                <a:spcPct val="0"/>
              </a:spcBef>
              <a:buFontTx/>
              <a:buNone/>
            </a:pPr>
            <a:r>
              <a:rPr lang="en-US" altLang="en-US" sz="2000" u="sng">
                <a:solidFill>
                  <a:srgbClr val="008000"/>
                </a:solidFill>
              </a:rPr>
              <a:t>Nobel Prize in 1968</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code">
            <a:extLst>
              <a:ext uri="{FF2B5EF4-FFF2-40B4-BE49-F238E27FC236}">
                <a16:creationId xmlns:a16="http://schemas.microsoft.com/office/drawing/2014/main" id="{F2D05715-43F9-4E32-A1F5-503833D4C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1282700"/>
            <a:ext cx="7240588" cy="494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Text Box 3">
            <a:extLst>
              <a:ext uri="{FF2B5EF4-FFF2-40B4-BE49-F238E27FC236}">
                <a16:creationId xmlns:a16="http://schemas.microsoft.com/office/drawing/2014/main" id="{7974BA17-FFEC-419F-A07E-38ECFFAA0C74}"/>
              </a:ext>
            </a:extLst>
          </p:cNvPr>
          <p:cNvSpPr txBox="1">
            <a:spLocks noChangeArrowheads="1"/>
          </p:cNvSpPr>
          <p:nvPr/>
        </p:nvSpPr>
        <p:spPr bwMode="auto">
          <a:xfrm>
            <a:off x="3349625" y="354013"/>
            <a:ext cx="2755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a:t>Genetic code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9">
            <a:extLst>
              <a:ext uri="{FF2B5EF4-FFF2-40B4-BE49-F238E27FC236}">
                <a16:creationId xmlns:a16="http://schemas.microsoft.com/office/drawing/2014/main" id="{5FBC14EE-7064-4ECE-8445-0DC082CCCE5B}"/>
              </a:ext>
            </a:extLst>
          </p:cNvPr>
          <p:cNvSpPr txBox="1">
            <a:spLocks noChangeArrowheads="1"/>
          </p:cNvSpPr>
          <p:nvPr/>
        </p:nvSpPr>
        <p:spPr bwMode="auto">
          <a:xfrm>
            <a:off x="265113" y="77788"/>
            <a:ext cx="86502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a:t>Flow of Genetic Information: The Central Dogma of Molecular Biology  </a:t>
            </a:r>
          </a:p>
        </p:txBody>
      </p:sp>
      <p:grpSp>
        <p:nvGrpSpPr>
          <p:cNvPr id="5123" name="Group 61">
            <a:extLst>
              <a:ext uri="{FF2B5EF4-FFF2-40B4-BE49-F238E27FC236}">
                <a16:creationId xmlns:a16="http://schemas.microsoft.com/office/drawing/2014/main" id="{0F7D2AD0-538E-4435-88B6-A11DCADD1C74}"/>
              </a:ext>
            </a:extLst>
          </p:cNvPr>
          <p:cNvGrpSpPr>
            <a:grpSpLocks/>
          </p:cNvGrpSpPr>
          <p:nvPr/>
        </p:nvGrpSpPr>
        <p:grpSpPr bwMode="auto">
          <a:xfrm>
            <a:off x="874713" y="2136775"/>
            <a:ext cx="6410325" cy="1508125"/>
            <a:chOff x="661" y="1091"/>
            <a:chExt cx="4038" cy="950"/>
          </a:xfrm>
        </p:grpSpPr>
        <p:sp>
          <p:nvSpPr>
            <p:cNvPr id="5153" name="Text Box 14">
              <a:extLst>
                <a:ext uri="{FF2B5EF4-FFF2-40B4-BE49-F238E27FC236}">
                  <a16:creationId xmlns:a16="http://schemas.microsoft.com/office/drawing/2014/main" id="{C907C651-5A1C-4682-BD23-41EC4985BF9E}"/>
                </a:ext>
              </a:extLst>
            </p:cNvPr>
            <p:cNvSpPr txBox="1">
              <a:spLocks noChangeArrowheads="1"/>
            </p:cNvSpPr>
            <p:nvPr/>
          </p:nvSpPr>
          <p:spPr bwMode="auto">
            <a:xfrm>
              <a:off x="2701" y="1353"/>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FF"/>
                  </a:solidFill>
                </a:rPr>
                <a:t>RNA</a:t>
              </a:r>
            </a:p>
          </p:txBody>
        </p:sp>
        <p:sp>
          <p:nvSpPr>
            <p:cNvPr id="5154" name="Text Box 17">
              <a:extLst>
                <a:ext uri="{FF2B5EF4-FFF2-40B4-BE49-F238E27FC236}">
                  <a16:creationId xmlns:a16="http://schemas.microsoft.com/office/drawing/2014/main" id="{38AECFC8-3C40-4552-887D-2DF99C6A46DC}"/>
                </a:ext>
              </a:extLst>
            </p:cNvPr>
            <p:cNvSpPr txBox="1">
              <a:spLocks noChangeArrowheads="1"/>
            </p:cNvSpPr>
            <p:nvPr/>
          </p:nvSpPr>
          <p:spPr bwMode="auto">
            <a:xfrm>
              <a:off x="4087" y="1363"/>
              <a:ext cx="6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FF"/>
                  </a:solidFill>
                </a:rPr>
                <a:t>Protein</a:t>
              </a:r>
            </a:p>
          </p:txBody>
        </p:sp>
        <p:sp>
          <p:nvSpPr>
            <p:cNvPr id="5155" name="Line 19">
              <a:extLst>
                <a:ext uri="{FF2B5EF4-FFF2-40B4-BE49-F238E27FC236}">
                  <a16:creationId xmlns:a16="http://schemas.microsoft.com/office/drawing/2014/main" id="{04EFF6E1-9EE3-4CF2-849A-1E32F1772F5A}"/>
                </a:ext>
              </a:extLst>
            </p:cNvPr>
            <p:cNvSpPr>
              <a:spLocks noChangeShapeType="1"/>
            </p:cNvSpPr>
            <p:nvPr/>
          </p:nvSpPr>
          <p:spPr bwMode="auto">
            <a:xfrm>
              <a:off x="1725" y="1484"/>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5156" name="Line 20">
              <a:extLst>
                <a:ext uri="{FF2B5EF4-FFF2-40B4-BE49-F238E27FC236}">
                  <a16:creationId xmlns:a16="http://schemas.microsoft.com/office/drawing/2014/main" id="{459A2305-1B43-4FE8-9029-BC36EBA57AE0}"/>
                </a:ext>
              </a:extLst>
            </p:cNvPr>
            <p:cNvSpPr>
              <a:spLocks noChangeShapeType="1"/>
            </p:cNvSpPr>
            <p:nvPr/>
          </p:nvSpPr>
          <p:spPr bwMode="auto">
            <a:xfrm>
              <a:off x="3117" y="1483"/>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pic>
          <p:nvPicPr>
            <p:cNvPr id="5157" name="Picture 22" descr="arrow_clockwise">
              <a:extLst>
                <a:ext uri="{FF2B5EF4-FFF2-40B4-BE49-F238E27FC236}">
                  <a16:creationId xmlns:a16="http://schemas.microsoft.com/office/drawing/2014/main" id="{83C7CE72-0F27-40B9-9838-B36D72EF3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898679" flipV="1">
              <a:off x="906" y="1110"/>
              <a:ext cx="729"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8" name="Text Box 24">
              <a:extLst>
                <a:ext uri="{FF2B5EF4-FFF2-40B4-BE49-F238E27FC236}">
                  <a16:creationId xmlns:a16="http://schemas.microsoft.com/office/drawing/2014/main" id="{D9DED4EC-A0A1-441E-9328-CEC6B007533D}"/>
                </a:ext>
              </a:extLst>
            </p:cNvPr>
            <p:cNvSpPr txBox="1">
              <a:spLocks noChangeArrowheads="1"/>
            </p:cNvSpPr>
            <p:nvPr/>
          </p:nvSpPr>
          <p:spPr bwMode="auto">
            <a:xfrm>
              <a:off x="1331" y="1348"/>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FF"/>
                  </a:solidFill>
                </a:rPr>
                <a:t>DNA</a:t>
              </a:r>
            </a:p>
          </p:txBody>
        </p:sp>
        <p:sp>
          <p:nvSpPr>
            <p:cNvPr id="5159" name="Text Box 25">
              <a:extLst>
                <a:ext uri="{FF2B5EF4-FFF2-40B4-BE49-F238E27FC236}">
                  <a16:creationId xmlns:a16="http://schemas.microsoft.com/office/drawing/2014/main" id="{5706549F-38FA-4807-A380-60257E0E3CF3}"/>
                </a:ext>
              </a:extLst>
            </p:cNvPr>
            <p:cNvSpPr txBox="1">
              <a:spLocks noChangeArrowheads="1"/>
            </p:cNvSpPr>
            <p:nvPr/>
          </p:nvSpPr>
          <p:spPr bwMode="auto">
            <a:xfrm>
              <a:off x="1692" y="1514"/>
              <a:ext cx="9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solidFill>
                    <a:srgbClr val="800000"/>
                  </a:solidFill>
                </a:rPr>
                <a:t>Transcription</a:t>
              </a:r>
            </a:p>
          </p:txBody>
        </p:sp>
        <p:sp>
          <p:nvSpPr>
            <p:cNvPr id="5160" name="Text Box 26">
              <a:extLst>
                <a:ext uri="{FF2B5EF4-FFF2-40B4-BE49-F238E27FC236}">
                  <a16:creationId xmlns:a16="http://schemas.microsoft.com/office/drawing/2014/main" id="{71E170D7-15C8-4FE0-8663-8D62FFFC3416}"/>
                </a:ext>
              </a:extLst>
            </p:cNvPr>
            <p:cNvSpPr txBox="1">
              <a:spLocks noChangeArrowheads="1"/>
            </p:cNvSpPr>
            <p:nvPr/>
          </p:nvSpPr>
          <p:spPr bwMode="auto">
            <a:xfrm>
              <a:off x="3154" y="1502"/>
              <a:ext cx="8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solidFill>
                    <a:srgbClr val="800000"/>
                  </a:solidFill>
                </a:rPr>
                <a:t>Translation</a:t>
              </a:r>
            </a:p>
          </p:txBody>
        </p:sp>
        <p:sp>
          <p:nvSpPr>
            <p:cNvPr id="5161" name="Text Box 27">
              <a:extLst>
                <a:ext uri="{FF2B5EF4-FFF2-40B4-BE49-F238E27FC236}">
                  <a16:creationId xmlns:a16="http://schemas.microsoft.com/office/drawing/2014/main" id="{C6F1DCA8-9351-4E33-92EB-5962A249F2C5}"/>
                </a:ext>
              </a:extLst>
            </p:cNvPr>
            <p:cNvSpPr txBox="1">
              <a:spLocks noChangeArrowheads="1"/>
            </p:cNvSpPr>
            <p:nvPr/>
          </p:nvSpPr>
          <p:spPr bwMode="auto">
            <a:xfrm>
              <a:off x="661" y="1810"/>
              <a:ext cx="8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en-US" sz="1800" b="0">
                  <a:solidFill>
                    <a:srgbClr val="800000"/>
                  </a:solidFill>
                </a:rPr>
                <a:t>Replication</a:t>
              </a:r>
            </a:p>
          </p:txBody>
        </p:sp>
      </p:grpSp>
      <p:grpSp>
        <p:nvGrpSpPr>
          <p:cNvPr id="3" name="Group 62">
            <a:extLst>
              <a:ext uri="{FF2B5EF4-FFF2-40B4-BE49-F238E27FC236}">
                <a16:creationId xmlns:a16="http://schemas.microsoft.com/office/drawing/2014/main" id="{22F47320-4FFD-4327-B810-069F9CAF9B8D}"/>
              </a:ext>
            </a:extLst>
          </p:cNvPr>
          <p:cNvGrpSpPr>
            <a:grpSpLocks/>
          </p:cNvGrpSpPr>
          <p:nvPr/>
        </p:nvGrpSpPr>
        <p:grpSpPr bwMode="auto">
          <a:xfrm>
            <a:off x="1117600" y="1936750"/>
            <a:ext cx="5199063" cy="574675"/>
            <a:chOff x="814" y="965"/>
            <a:chExt cx="3275" cy="362"/>
          </a:xfrm>
        </p:grpSpPr>
        <p:sp>
          <p:nvSpPr>
            <p:cNvPr id="5150" name="Text Box 30">
              <a:extLst>
                <a:ext uri="{FF2B5EF4-FFF2-40B4-BE49-F238E27FC236}">
                  <a16:creationId xmlns:a16="http://schemas.microsoft.com/office/drawing/2014/main" id="{FBDCB894-65C7-48B4-B763-CCF1C1ECFD00}"/>
                </a:ext>
              </a:extLst>
            </p:cNvPr>
            <p:cNvSpPr txBox="1">
              <a:spLocks noChangeArrowheads="1"/>
            </p:cNvSpPr>
            <p:nvPr/>
          </p:nvSpPr>
          <p:spPr bwMode="auto">
            <a:xfrm rot="-2301070">
              <a:off x="1906" y="965"/>
              <a:ext cx="1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i="1">
                  <a:solidFill>
                    <a:srgbClr val="006600"/>
                  </a:solidFill>
                </a:rPr>
                <a:t>RNA Polymerase</a:t>
              </a:r>
            </a:p>
          </p:txBody>
        </p:sp>
        <p:sp>
          <p:nvSpPr>
            <p:cNvPr id="5151" name="Text Box 31">
              <a:extLst>
                <a:ext uri="{FF2B5EF4-FFF2-40B4-BE49-F238E27FC236}">
                  <a16:creationId xmlns:a16="http://schemas.microsoft.com/office/drawing/2014/main" id="{498A1724-3CB3-4276-89AA-05472D94B966}"/>
                </a:ext>
              </a:extLst>
            </p:cNvPr>
            <p:cNvSpPr txBox="1">
              <a:spLocks noChangeArrowheads="1"/>
            </p:cNvSpPr>
            <p:nvPr/>
          </p:nvSpPr>
          <p:spPr bwMode="auto">
            <a:xfrm rot="-2301070">
              <a:off x="3325" y="1096"/>
              <a:ext cx="7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i="1">
                  <a:solidFill>
                    <a:srgbClr val="006600"/>
                  </a:solidFill>
                </a:rPr>
                <a:t>Ribosome</a:t>
              </a:r>
            </a:p>
          </p:txBody>
        </p:sp>
        <p:sp>
          <p:nvSpPr>
            <p:cNvPr id="5152" name="Text Box 32">
              <a:extLst>
                <a:ext uri="{FF2B5EF4-FFF2-40B4-BE49-F238E27FC236}">
                  <a16:creationId xmlns:a16="http://schemas.microsoft.com/office/drawing/2014/main" id="{C82E5B85-AAA3-4210-800D-372A0464DB93}"/>
                </a:ext>
              </a:extLst>
            </p:cNvPr>
            <p:cNvSpPr txBox="1">
              <a:spLocks noChangeArrowheads="1"/>
            </p:cNvSpPr>
            <p:nvPr/>
          </p:nvSpPr>
          <p:spPr bwMode="auto">
            <a:xfrm rot="-2301070">
              <a:off x="814" y="974"/>
              <a:ext cx="1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i="1">
                  <a:solidFill>
                    <a:srgbClr val="006600"/>
                  </a:solidFill>
                </a:rPr>
                <a:t>DNA Polymerase</a:t>
              </a:r>
            </a:p>
          </p:txBody>
        </p:sp>
      </p:grpSp>
      <p:grpSp>
        <p:nvGrpSpPr>
          <p:cNvPr id="4" name="Group 59">
            <a:extLst>
              <a:ext uri="{FF2B5EF4-FFF2-40B4-BE49-F238E27FC236}">
                <a16:creationId xmlns:a16="http://schemas.microsoft.com/office/drawing/2014/main" id="{BA635488-F818-4BEE-B7ED-ED66AC4FF01A}"/>
              </a:ext>
            </a:extLst>
          </p:cNvPr>
          <p:cNvGrpSpPr>
            <a:grpSpLocks/>
          </p:cNvGrpSpPr>
          <p:nvPr/>
        </p:nvGrpSpPr>
        <p:grpSpPr bwMode="auto">
          <a:xfrm>
            <a:off x="1277938" y="3776663"/>
            <a:ext cx="7083425" cy="2946400"/>
            <a:chOff x="915" y="2379"/>
            <a:chExt cx="4462" cy="1856"/>
          </a:xfrm>
        </p:grpSpPr>
        <p:grpSp>
          <p:nvGrpSpPr>
            <p:cNvPr id="5129" name="Group 55">
              <a:extLst>
                <a:ext uri="{FF2B5EF4-FFF2-40B4-BE49-F238E27FC236}">
                  <a16:creationId xmlns:a16="http://schemas.microsoft.com/office/drawing/2014/main" id="{574B1F74-8C65-490A-8FB9-3E091F0A0907}"/>
                </a:ext>
              </a:extLst>
            </p:cNvPr>
            <p:cNvGrpSpPr>
              <a:grpSpLocks/>
            </p:cNvGrpSpPr>
            <p:nvPr/>
          </p:nvGrpSpPr>
          <p:grpSpPr bwMode="auto">
            <a:xfrm>
              <a:off x="1124" y="2379"/>
              <a:ext cx="4253" cy="1424"/>
              <a:chOff x="1188" y="2507"/>
              <a:chExt cx="4253" cy="1424"/>
            </a:xfrm>
          </p:grpSpPr>
          <p:grpSp>
            <p:nvGrpSpPr>
              <p:cNvPr id="5133" name="Group 44">
                <a:extLst>
                  <a:ext uri="{FF2B5EF4-FFF2-40B4-BE49-F238E27FC236}">
                    <a16:creationId xmlns:a16="http://schemas.microsoft.com/office/drawing/2014/main" id="{F3499103-C9E7-4395-879A-6D5377C400BB}"/>
                  </a:ext>
                </a:extLst>
              </p:cNvPr>
              <p:cNvGrpSpPr>
                <a:grpSpLocks/>
              </p:cNvGrpSpPr>
              <p:nvPr/>
            </p:nvGrpSpPr>
            <p:grpSpPr bwMode="auto">
              <a:xfrm>
                <a:off x="3728" y="2587"/>
                <a:ext cx="1713" cy="941"/>
                <a:chOff x="3946" y="2603"/>
                <a:chExt cx="1607" cy="844"/>
              </a:xfrm>
            </p:grpSpPr>
            <p:pic>
              <p:nvPicPr>
                <p:cNvPr id="5146" name="Picture 38" descr="Peptide">
                  <a:extLst>
                    <a:ext uri="{FF2B5EF4-FFF2-40B4-BE49-F238E27FC236}">
                      <a16:creationId xmlns:a16="http://schemas.microsoft.com/office/drawing/2014/main" id="{E937D639-EFCC-42A6-8D6C-6FD21AF40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6" y="2603"/>
                  <a:ext cx="1548"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7" name="Rectangle 41">
                  <a:extLst>
                    <a:ext uri="{FF2B5EF4-FFF2-40B4-BE49-F238E27FC236}">
                      <a16:creationId xmlns:a16="http://schemas.microsoft.com/office/drawing/2014/main" id="{A843C414-9D1C-4D07-863F-0EC62B04D428}"/>
                    </a:ext>
                  </a:extLst>
                </p:cNvPr>
                <p:cNvSpPr>
                  <a:spLocks noChangeArrowheads="1"/>
                </p:cNvSpPr>
                <p:nvPr/>
              </p:nvSpPr>
              <p:spPr bwMode="auto">
                <a:xfrm>
                  <a:off x="4584" y="2775"/>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
              <p:nvSpPr>
                <p:cNvPr id="5148" name="Rectangle 42">
                  <a:extLst>
                    <a:ext uri="{FF2B5EF4-FFF2-40B4-BE49-F238E27FC236}">
                      <a16:creationId xmlns:a16="http://schemas.microsoft.com/office/drawing/2014/main" id="{DD418B10-D4E8-4908-A5AD-AA419243335C}"/>
                    </a:ext>
                  </a:extLst>
                </p:cNvPr>
                <p:cNvSpPr>
                  <a:spLocks noChangeArrowheads="1"/>
                </p:cNvSpPr>
                <p:nvPr/>
              </p:nvSpPr>
              <p:spPr bwMode="auto">
                <a:xfrm rot="-5400000">
                  <a:off x="5419" y="3132"/>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
              <p:nvSpPr>
                <p:cNvPr id="5149" name="Rectangle 43">
                  <a:extLst>
                    <a:ext uri="{FF2B5EF4-FFF2-40B4-BE49-F238E27FC236}">
                      <a16:creationId xmlns:a16="http://schemas.microsoft.com/office/drawing/2014/main" id="{CC141D4A-800D-4605-B733-3B27D0305037}"/>
                    </a:ext>
                  </a:extLst>
                </p:cNvPr>
                <p:cNvSpPr>
                  <a:spLocks noChangeArrowheads="1"/>
                </p:cNvSpPr>
                <p:nvPr/>
              </p:nvSpPr>
              <p:spPr bwMode="auto">
                <a:xfrm rot="-5400000">
                  <a:off x="3998" y="2621"/>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grpSp>
          <p:grpSp>
            <p:nvGrpSpPr>
              <p:cNvPr id="5134" name="Group 47">
                <a:extLst>
                  <a:ext uri="{FF2B5EF4-FFF2-40B4-BE49-F238E27FC236}">
                    <a16:creationId xmlns:a16="http://schemas.microsoft.com/office/drawing/2014/main" id="{87DD39FE-A978-4C9B-9596-0526045FB2E2}"/>
                  </a:ext>
                </a:extLst>
              </p:cNvPr>
              <p:cNvGrpSpPr>
                <a:grpSpLocks/>
              </p:cNvGrpSpPr>
              <p:nvPr/>
            </p:nvGrpSpPr>
            <p:grpSpPr bwMode="auto">
              <a:xfrm rot="1443221">
                <a:off x="2363" y="2507"/>
                <a:ext cx="1115" cy="1151"/>
                <a:chOff x="2304" y="2421"/>
                <a:chExt cx="1330" cy="1351"/>
              </a:xfrm>
            </p:grpSpPr>
            <p:pic>
              <p:nvPicPr>
                <p:cNvPr id="5143" name="Picture 36" descr="rna-structure">
                  <a:extLst>
                    <a:ext uri="{FF2B5EF4-FFF2-40B4-BE49-F238E27FC236}">
                      <a16:creationId xmlns:a16="http://schemas.microsoft.com/office/drawing/2014/main" id="{37AEC081-1A56-450E-92E1-AE10E04747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0" y="2421"/>
                  <a:ext cx="1304" cy="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4" name="Rectangle 45">
                  <a:extLst>
                    <a:ext uri="{FF2B5EF4-FFF2-40B4-BE49-F238E27FC236}">
                      <a16:creationId xmlns:a16="http://schemas.microsoft.com/office/drawing/2014/main" id="{0F3453C9-8EA6-49D6-AD30-79D02D2122C3}"/>
                    </a:ext>
                  </a:extLst>
                </p:cNvPr>
                <p:cNvSpPr>
                  <a:spLocks noChangeArrowheads="1"/>
                </p:cNvSpPr>
                <p:nvPr/>
              </p:nvSpPr>
              <p:spPr bwMode="auto">
                <a:xfrm>
                  <a:off x="2304" y="3618"/>
                  <a:ext cx="544" cy="1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
              <p:nvSpPr>
                <p:cNvPr id="5145" name="Rectangle 46">
                  <a:extLst>
                    <a:ext uri="{FF2B5EF4-FFF2-40B4-BE49-F238E27FC236}">
                      <a16:creationId xmlns:a16="http://schemas.microsoft.com/office/drawing/2014/main" id="{FE751BDA-62BF-4425-AA68-5D9A535E8F99}"/>
                    </a:ext>
                  </a:extLst>
                </p:cNvPr>
                <p:cNvSpPr>
                  <a:spLocks noChangeArrowheads="1"/>
                </p:cNvSpPr>
                <p:nvPr/>
              </p:nvSpPr>
              <p:spPr bwMode="auto">
                <a:xfrm>
                  <a:off x="3156" y="2499"/>
                  <a:ext cx="389" cy="211"/>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grpSp>
          <p:grpSp>
            <p:nvGrpSpPr>
              <p:cNvPr id="5135" name="Group 49">
                <a:extLst>
                  <a:ext uri="{FF2B5EF4-FFF2-40B4-BE49-F238E27FC236}">
                    <a16:creationId xmlns:a16="http://schemas.microsoft.com/office/drawing/2014/main" id="{D9C046DB-A659-4CF3-A816-B94068AB4B5D}"/>
                  </a:ext>
                </a:extLst>
              </p:cNvPr>
              <p:cNvGrpSpPr>
                <a:grpSpLocks/>
              </p:cNvGrpSpPr>
              <p:nvPr/>
            </p:nvGrpSpPr>
            <p:grpSpPr bwMode="auto">
              <a:xfrm>
                <a:off x="1235" y="2607"/>
                <a:ext cx="776" cy="1014"/>
                <a:chOff x="995" y="2663"/>
                <a:chExt cx="776" cy="1014"/>
              </a:xfrm>
            </p:grpSpPr>
            <p:pic>
              <p:nvPicPr>
                <p:cNvPr id="5141" name="Picture 34" descr="dna">
                  <a:extLst>
                    <a:ext uri="{FF2B5EF4-FFF2-40B4-BE49-F238E27FC236}">
                      <a16:creationId xmlns:a16="http://schemas.microsoft.com/office/drawing/2014/main" id="{43FE24DB-9D64-4F41-A1FE-4E7A4B32A5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5" y="2663"/>
                  <a:ext cx="776" cy="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2" name="Rectangle 48">
                  <a:extLst>
                    <a:ext uri="{FF2B5EF4-FFF2-40B4-BE49-F238E27FC236}">
                      <a16:creationId xmlns:a16="http://schemas.microsoft.com/office/drawing/2014/main" id="{96C8E88F-236C-4B72-AD3B-8FE716C209EF}"/>
                    </a:ext>
                  </a:extLst>
                </p:cNvPr>
                <p:cNvSpPr>
                  <a:spLocks noChangeArrowheads="1"/>
                </p:cNvSpPr>
                <p:nvPr/>
              </p:nvSpPr>
              <p:spPr bwMode="auto">
                <a:xfrm>
                  <a:off x="1452" y="2945"/>
                  <a:ext cx="308" cy="51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grpSp>
          <p:sp>
            <p:nvSpPr>
              <p:cNvPr id="5136" name="Line 50">
                <a:extLst>
                  <a:ext uri="{FF2B5EF4-FFF2-40B4-BE49-F238E27FC236}">
                    <a16:creationId xmlns:a16="http://schemas.microsoft.com/office/drawing/2014/main" id="{A84263ED-A8F2-4174-9EFF-1334C00C9D18}"/>
                  </a:ext>
                </a:extLst>
              </p:cNvPr>
              <p:cNvSpPr>
                <a:spLocks noChangeShapeType="1"/>
              </p:cNvSpPr>
              <p:nvPr/>
            </p:nvSpPr>
            <p:spPr bwMode="auto">
              <a:xfrm>
                <a:off x="1773" y="3073"/>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5137" name="Line 51">
                <a:extLst>
                  <a:ext uri="{FF2B5EF4-FFF2-40B4-BE49-F238E27FC236}">
                    <a16:creationId xmlns:a16="http://schemas.microsoft.com/office/drawing/2014/main" id="{2B18F83A-B5BC-4A56-9540-550A18DFB56A}"/>
                  </a:ext>
                </a:extLst>
              </p:cNvPr>
              <p:cNvSpPr>
                <a:spLocks noChangeShapeType="1"/>
              </p:cNvSpPr>
              <p:nvPr/>
            </p:nvSpPr>
            <p:spPr bwMode="auto">
              <a:xfrm>
                <a:off x="3105" y="3064"/>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5138" name="Text Box 52">
                <a:extLst>
                  <a:ext uri="{FF2B5EF4-FFF2-40B4-BE49-F238E27FC236}">
                    <a16:creationId xmlns:a16="http://schemas.microsoft.com/office/drawing/2014/main" id="{AEA00468-656A-4EC3-965B-DC3242807ED7}"/>
                  </a:ext>
                </a:extLst>
              </p:cNvPr>
              <p:cNvSpPr txBox="1">
                <a:spLocks noChangeArrowheads="1"/>
              </p:cNvSpPr>
              <p:nvPr/>
            </p:nvSpPr>
            <p:spPr bwMode="auto">
              <a:xfrm>
                <a:off x="2702" y="3698"/>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FF"/>
                    </a:solidFill>
                  </a:rPr>
                  <a:t>RNA</a:t>
                </a:r>
              </a:p>
            </p:txBody>
          </p:sp>
          <p:sp>
            <p:nvSpPr>
              <p:cNvPr id="5139" name="Text Box 53">
                <a:extLst>
                  <a:ext uri="{FF2B5EF4-FFF2-40B4-BE49-F238E27FC236}">
                    <a16:creationId xmlns:a16="http://schemas.microsoft.com/office/drawing/2014/main" id="{2DC49D51-67E3-467E-BCFD-B9A64986EDEF}"/>
                  </a:ext>
                </a:extLst>
              </p:cNvPr>
              <p:cNvSpPr txBox="1">
                <a:spLocks noChangeArrowheads="1"/>
              </p:cNvSpPr>
              <p:nvPr/>
            </p:nvSpPr>
            <p:spPr bwMode="auto">
              <a:xfrm>
                <a:off x="4336" y="3700"/>
                <a:ext cx="6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FF"/>
                    </a:solidFill>
                  </a:rPr>
                  <a:t>Protein</a:t>
                </a:r>
              </a:p>
            </p:txBody>
          </p:sp>
          <p:sp>
            <p:nvSpPr>
              <p:cNvPr id="5140" name="Text Box 54">
                <a:extLst>
                  <a:ext uri="{FF2B5EF4-FFF2-40B4-BE49-F238E27FC236}">
                    <a16:creationId xmlns:a16="http://schemas.microsoft.com/office/drawing/2014/main" id="{803ABDD2-16E5-4395-8F45-2C1A2FCF07A2}"/>
                  </a:ext>
                </a:extLst>
              </p:cNvPr>
              <p:cNvSpPr txBox="1">
                <a:spLocks noChangeArrowheads="1"/>
              </p:cNvSpPr>
              <p:nvPr/>
            </p:nvSpPr>
            <p:spPr bwMode="auto">
              <a:xfrm>
                <a:off x="1188" y="3693"/>
                <a:ext cx="4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FF"/>
                    </a:solidFill>
                  </a:rPr>
                  <a:t>DNA</a:t>
                </a:r>
              </a:p>
            </p:txBody>
          </p:sp>
        </p:grpSp>
        <p:sp>
          <p:nvSpPr>
            <p:cNvPr id="5130" name="Text Box 56">
              <a:extLst>
                <a:ext uri="{FF2B5EF4-FFF2-40B4-BE49-F238E27FC236}">
                  <a16:creationId xmlns:a16="http://schemas.microsoft.com/office/drawing/2014/main" id="{6A3C0BC3-E587-4BEE-9A91-79768EB9117D}"/>
                </a:ext>
              </a:extLst>
            </p:cNvPr>
            <p:cNvSpPr txBox="1">
              <a:spLocks noChangeArrowheads="1"/>
            </p:cNvSpPr>
            <p:nvPr/>
          </p:nvSpPr>
          <p:spPr bwMode="auto">
            <a:xfrm>
              <a:off x="915" y="3830"/>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Polymer of nucleotides</a:t>
              </a:r>
            </a:p>
          </p:txBody>
        </p:sp>
        <p:sp>
          <p:nvSpPr>
            <p:cNvPr id="5131" name="Text Box 57">
              <a:extLst>
                <a:ext uri="{FF2B5EF4-FFF2-40B4-BE49-F238E27FC236}">
                  <a16:creationId xmlns:a16="http://schemas.microsoft.com/office/drawing/2014/main" id="{B65CE422-0085-45C1-843B-B2EE489533F8}"/>
                </a:ext>
              </a:extLst>
            </p:cNvPr>
            <p:cNvSpPr txBox="1">
              <a:spLocks noChangeArrowheads="1"/>
            </p:cNvSpPr>
            <p:nvPr/>
          </p:nvSpPr>
          <p:spPr bwMode="auto">
            <a:xfrm>
              <a:off x="2524" y="3831"/>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Polymer of nucleotides</a:t>
              </a:r>
            </a:p>
          </p:txBody>
        </p:sp>
        <p:sp>
          <p:nvSpPr>
            <p:cNvPr id="5132" name="Text Box 58">
              <a:extLst>
                <a:ext uri="{FF2B5EF4-FFF2-40B4-BE49-F238E27FC236}">
                  <a16:creationId xmlns:a16="http://schemas.microsoft.com/office/drawing/2014/main" id="{87EBACD4-9A82-4BD5-BD8E-EF017B1443E5}"/>
                </a:ext>
              </a:extLst>
            </p:cNvPr>
            <p:cNvSpPr txBox="1">
              <a:spLocks noChangeArrowheads="1"/>
            </p:cNvSpPr>
            <p:nvPr/>
          </p:nvSpPr>
          <p:spPr bwMode="auto">
            <a:xfrm>
              <a:off x="4190" y="3828"/>
              <a:ext cx="101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b="0"/>
                <a:t>Polymer of amino acids</a:t>
              </a:r>
            </a:p>
          </p:txBody>
        </p:sp>
      </p:grpSp>
      <p:sp>
        <p:nvSpPr>
          <p:cNvPr id="22592" name="Rectangle 64">
            <a:extLst>
              <a:ext uri="{FF2B5EF4-FFF2-40B4-BE49-F238E27FC236}">
                <a16:creationId xmlns:a16="http://schemas.microsoft.com/office/drawing/2014/main" id="{67BD65CD-00B7-4274-99C6-AD3CBE49222D}"/>
              </a:ext>
            </a:extLst>
          </p:cNvPr>
          <p:cNvSpPr>
            <a:spLocks noChangeArrowheads="1"/>
          </p:cNvSpPr>
          <p:nvPr/>
        </p:nvSpPr>
        <p:spPr bwMode="auto">
          <a:xfrm>
            <a:off x="2555875" y="1344613"/>
            <a:ext cx="4803775" cy="2201862"/>
          </a:xfrm>
          <a:prstGeom prst="rect">
            <a:avLst/>
          </a:prstGeom>
          <a:noFill/>
          <a:ln w="19050">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pic>
        <p:nvPicPr>
          <p:cNvPr id="5127" name="Picture 102" descr="crick_1441179c">
            <a:extLst>
              <a:ext uri="{FF2B5EF4-FFF2-40B4-BE49-F238E27FC236}">
                <a16:creationId xmlns:a16="http://schemas.microsoft.com/office/drawing/2014/main" id="{61F002EA-8A2D-4D55-B157-CF46BC88A5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2950" y="623888"/>
            <a:ext cx="2051050"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Rectangle 1">
            <a:extLst>
              <a:ext uri="{FF2B5EF4-FFF2-40B4-BE49-F238E27FC236}">
                <a16:creationId xmlns:a16="http://schemas.microsoft.com/office/drawing/2014/main" id="{286995D7-C087-42F8-B477-6FA0513F4333}"/>
              </a:ext>
            </a:extLst>
          </p:cNvPr>
          <p:cNvSpPr>
            <a:spLocks noChangeArrowheads="1"/>
          </p:cNvSpPr>
          <p:nvPr/>
        </p:nvSpPr>
        <p:spPr bwMode="auto">
          <a:xfrm>
            <a:off x="6581775" y="1938338"/>
            <a:ext cx="25622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50000"/>
              </a:spcBef>
              <a:buFontTx/>
              <a:buNone/>
            </a:pPr>
            <a:r>
              <a:rPr lang="en-US" altLang="en-US" sz="1800" u="sng">
                <a:solidFill>
                  <a:srgbClr val="006600"/>
                </a:solidFill>
                <a:ea typeface="ＭＳ Ｐゴシック" panose="020B0600070205080204" pitchFamily="34" charset="-128"/>
              </a:rPr>
              <a:t>Nobel Prize in 1962 for DNA Structure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9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a:extLst>
              <a:ext uri="{FF2B5EF4-FFF2-40B4-BE49-F238E27FC236}">
                <a16:creationId xmlns:a16="http://schemas.microsoft.com/office/drawing/2014/main" id="{9D90A970-315D-4716-A439-912391F9A34B}"/>
              </a:ext>
            </a:extLst>
          </p:cNvPr>
          <p:cNvSpPr txBox="1">
            <a:spLocks noChangeArrowheads="1"/>
          </p:cNvSpPr>
          <p:nvPr/>
        </p:nvSpPr>
        <p:spPr bwMode="auto">
          <a:xfrm>
            <a:off x="1139825" y="103188"/>
            <a:ext cx="73294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t>Translation: Involved Machineries and Processes</a:t>
            </a:r>
          </a:p>
        </p:txBody>
      </p:sp>
      <p:sp>
        <p:nvSpPr>
          <p:cNvPr id="39939" name="Text Box 3">
            <a:extLst>
              <a:ext uri="{FF2B5EF4-FFF2-40B4-BE49-F238E27FC236}">
                <a16:creationId xmlns:a16="http://schemas.microsoft.com/office/drawing/2014/main" id="{27A6F71F-9DE1-4915-AB63-DD011EF440D9}"/>
              </a:ext>
            </a:extLst>
          </p:cNvPr>
          <p:cNvSpPr txBox="1">
            <a:spLocks noChangeArrowheads="1"/>
          </p:cNvSpPr>
          <p:nvPr/>
        </p:nvSpPr>
        <p:spPr bwMode="auto">
          <a:xfrm>
            <a:off x="7286625" y="722313"/>
            <a:ext cx="141605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800000"/>
                </a:solidFill>
              </a:rPr>
              <a:t>mRNA</a:t>
            </a:r>
          </a:p>
          <a:p>
            <a:pPr eaLnBrk="1" hangingPunct="1">
              <a:spcBef>
                <a:spcPct val="0"/>
              </a:spcBef>
              <a:buFontTx/>
              <a:buNone/>
            </a:pPr>
            <a:endParaRPr lang="en-US" altLang="en-US" sz="1800">
              <a:solidFill>
                <a:srgbClr val="800000"/>
              </a:solidFill>
            </a:endParaRPr>
          </a:p>
          <a:p>
            <a:pPr eaLnBrk="1" hangingPunct="1">
              <a:spcBef>
                <a:spcPct val="0"/>
              </a:spcBef>
              <a:buFontTx/>
              <a:buNone/>
            </a:pPr>
            <a:r>
              <a:rPr lang="en-US" altLang="en-US" sz="1800">
                <a:solidFill>
                  <a:srgbClr val="800000"/>
                </a:solidFill>
              </a:rPr>
              <a:t>Ribosome</a:t>
            </a:r>
          </a:p>
          <a:p>
            <a:pPr eaLnBrk="1" hangingPunct="1">
              <a:spcBef>
                <a:spcPct val="0"/>
              </a:spcBef>
              <a:buFontTx/>
              <a:buNone/>
            </a:pPr>
            <a:endParaRPr lang="en-US" altLang="en-US" sz="1800">
              <a:solidFill>
                <a:srgbClr val="800000"/>
              </a:solidFill>
            </a:endParaRPr>
          </a:p>
          <a:p>
            <a:pPr eaLnBrk="1" hangingPunct="1">
              <a:spcBef>
                <a:spcPct val="0"/>
              </a:spcBef>
              <a:buFontTx/>
              <a:buNone/>
            </a:pPr>
            <a:r>
              <a:rPr lang="en-US" altLang="en-US" sz="1800">
                <a:solidFill>
                  <a:srgbClr val="800000"/>
                </a:solidFill>
              </a:rPr>
              <a:t>Amino acid</a:t>
            </a:r>
          </a:p>
          <a:p>
            <a:pPr eaLnBrk="1" hangingPunct="1">
              <a:spcBef>
                <a:spcPct val="0"/>
              </a:spcBef>
              <a:buFontTx/>
              <a:buNone/>
            </a:pPr>
            <a:endParaRPr lang="en-US" altLang="en-US" sz="1800">
              <a:solidFill>
                <a:srgbClr val="800000"/>
              </a:solidFill>
            </a:endParaRPr>
          </a:p>
          <a:p>
            <a:pPr eaLnBrk="1" hangingPunct="1">
              <a:spcBef>
                <a:spcPct val="0"/>
              </a:spcBef>
              <a:buFontTx/>
              <a:buNone/>
            </a:pPr>
            <a:r>
              <a:rPr lang="en-US" altLang="en-US" sz="1800">
                <a:solidFill>
                  <a:srgbClr val="800000"/>
                </a:solidFill>
              </a:rPr>
              <a:t>tRNA</a:t>
            </a:r>
          </a:p>
          <a:p>
            <a:pPr eaLnBrk="1" hangingPunct="1">
              <a:spcBef>
                <a:spcPct val="0"/>
              </a:spcBef>
              <a:buFontTx/>
              <a:buNone/>
            </a:pPr>
            <a:endParaRPr lang="en-US" altLang="en-US" sz="1800">
              <a:solidFill>
                <a:srgbClr val="800000"/>
              </a:solidFill>
            </a:endParaRPr>
          </a:p>
        </p:txBody>
      </p:sp>
      <p:graphicFrame>
        <p:nvGraphicFramePr>
          <p:cNvPr id="63492" name="Object 4">
            <a:extLst>
              <a:ext uri="{FF2B5EF4-FFF2-40B4-BE49-F238E27FC236}">
                <a16:creationId xmlns:a16="http://schemas.microsoft.com/office/drawing/2014/main" id="{01BC30C4-5305-4A52-AFF3-D91E42412ABF}"/>
              </a:ext>
            </a:extLst>
          </p:cNvPr>
          <p:cNvGraphicFramePr>
            <a:graphicFrameLocks noChangeAspect="1"/>
          </p:cNvGraphicFramePr>
          <p:nvPr/>
        </p:nvGraphicFramePr>
        <p:xfrm>
          <a:off x="5854700" y="654050"/>
          <a:ext cx="1225550" cy="1308100"/>
        </p:xfrm>
        <a:graphic>
          <a:graphicData uri="http://schemas.openxmlformats.org/presentationml/2006/ole">
            <mc:AlternateContent xmlns:mc="http://schemas.openxmlformats.org/markup-compatibility/2006">
              <mc:Choice xmlns:v="urn:schemas-microsoft-com:vml" Requires="v">
                <p:oleObj spid="_x0000_s39969" name="Image" r:id="rId3" imgW="4863492" imgH="5193651" progId="Photoshop.Image.9">
                  <p:embed/>
                </p:oleObj>
              </mc:Choice>
              <mc:Fallback>
                <p:oleObj name="Image" r:id="rId3" imgW="4863492" imgH="5193651" progId="Photoshop.Image.9">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4700" y="654050"/>
                        <a:ext cx="1225550"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5">
            <a:extLst>
              <a:ext uri="{FF2B5EF4-FFF2-40B4-BE49-F238E27FC236}">
                <a16:creationId xmlns:a16="http://schemas.microsoft.com/office/drawing/2014/main" id="{ABF5578B-50F6-4860-8C1B-CDDF3243F80D}"/>
              </a:ext>
            </a:extLst>
          </p:cNvPr>
          <p:cNvGrpSpPr>
            <a:grpSpLocks/>
          </p:cNvGrpSpPr>
          <p:nvPr/>
        </p:nvGrpSpPr>
        <p:grpSpPr bwMode="auto">
          <a:xfrm>
            <a:off x="669925" y="617538"/>
            <a:ext cx="3508375" cy="2200275"/>
            <a:chOff x="318" y="997"/>
            <a:chExt cx="2210" cy="1386"/>
          </a:xfrm>
        </p:grpSpPr>
        <p:grpSp>
          <p:nvGrpSpPr>
            <p:cNvPr id="39965" name="Group 6">
              <a:extLst>
                <a:ext uri="{FF2B5EF4-FFF2-40B4-BE49-F238E27FC236}">
                  <a16:creationId xmlns:a16="http://schemas.microsoft.com/office/drawing/2014/main" id="{FA3E7321-3910-4CF5-A064-3106E06E31BD}"/>
                </a:ext>
              </a:extLst>
            </p:cNvPr>
            <p:cNvGrpSpPr>
              <a:grpSpLocks/>
            </p:cNvGrpSpPr>
            <p:nvPr/>
          </p:nvGrpSpPr>
          <p:grpSpPr bwMode="auto">
            <a:xfrm>
              <a:off x="318" y="997"/>
              <a:ext cx="2210" cy="1267"/>
              <a:chOff x="318" y="997"/>
              <a:chExt cx="2210" cy="1267"/>
            </a:xfrm>
          </p:grpSpPr>
          <p:graphicFrame>
            <p:nvGraphicFramePr>
              <p:cNvPr id="39967" name="Object 7">
                <a:extLst>
                  <a:ext uri="{FF2B5EF4-FFF2-40B4-BE49-F238E27FC236}">
                    <a16:creationId xmlns:a16="http://schemas.microsoft.com/office/drawing/2014/main" id="{4F8DA09A-57B8-48B1-8CEE-68E0261F93C7}"/>
                  </a:ext>
                </a:extLst>
              </p:cNvPr>
              <p:cNvGraphicFramePr>
                <a:graphicFrameLocks noChangeAspect="1"/>
              </p:cNvGraphicFramePr>
              <p:nvPr/>
            </p:nvGraphicFramePr>
            <p:xfrm>
              <a:off x="447" y="997"/>
              <a:ext cx="2081" cy="1267"/>
            </p:xfrm>
            <a:graphic>
              <a:graphicData uri="http://schemas.openxmlformats.org/presentationml/2006/ole">
                <mc:AlternateContent xmlns:mc="http://schemas.openxmlformats.org/markup-compatibility/2006">
                  <mc:Choice xmlns:v="urn:schemas-microsoft-com:vml" Requires="v">
                    <p:oleObj spid="_x0000_s39970" name="Image" r:id="rId5" imgW="3303759" imgH="2011684" progId="Photoshop.Image.9">
                      <p:embed/>
                    </p:oleObj>
                  </mc:Choice>
                  <mc:Fallback>
                    <p:oleObj name="Image" r:id="rId5" imgW="3303759" imgH="2011684" progId="Photoshop.Image.9">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 y="997"/>
                            <a:ext cx="2081" cy="1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68" name="Text Box 8">
                <a:extLst>
                  <a:ext uri="{FF2B5EF4-FFF2-40B4-BE49-F238E27FC236}">
                    <a16:creationId xmlns:a16="http://schemas.microsoft.com/office/drawing/2014/main" id="{3BA98077-CC2A-4849-92AF-C2173D20BACA}"/>
                  </a:ext>
                </a:extLst>
              </p:cNvPr>
              <p:cNvSpPr txBox="1">
                <a:spLocks noChangeArrowheads="1"/>
              </p:cNvSpPr>
              <p:nvPr/>
            </p:nvSpPr>
            <p:spPr bwMode="auto">
              <a:xfrm>
                <a:off x="318" y="1847"/>
                <a:ext cx="45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mRNA</a:t>
                </a:r>
              </a:p>
            </p:txBody>
          </p:sp>
        </p:grpSp>
        <p:sp>
          <p:nvSpPr>
            <p:cNvPr id="39966" name="Text Box 9">
              <a:extLst>
                <a:ext uri="{FF2B5EF4-FFF2-40B4-BE49-F238E27FC236}">
                  <a16:creationId xmlns:a16="http://schemas.microsoft.com/office/drawing/2014/main" id="{BCED2EA7-E8DE-43D0-9F57-56ABEA0C0E83}"/>
                </a:ext>
              </a:extLst>
            </p:cNvPr>
            <p:cNvSpPr txBox="1">
              <a:spLocks noChangeArrowheads="1"/>
            </p:cNvSpPr>
            <p:nvPr/>
          </p:nvSpPr>
          <p:spPr bwMode="auto">
            <a:xfrm>
              <a:off x="926" y="2191"/>
              <a:ext cx="84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30S ribosome</a:t>
              </a:r>
            </a:p>
          </p:txBody>
        </p:sp>
      </p:grpSp>
      <p:sp>
        <p:nvSpPr>
          <p:cNvPr id="63498" name="Rectangle 10">
            <a:extLst>
              <a:ext uri="{FF2B5EF4-FFF2-40B4-BE49-F238E27FC236}">
                <a16:creationId xmlns:a16="http://schemas.microsoft.com/office/drawing/2014/main" id="{01FFEB56-6594-4405-AE58-AE525AF70C06}"/>
              </a:ext>
            </a:extLst>
          </p:cNvPr>
          <p:cNvSpPr>
            <a:spLocks noChangeArrowheads="1"/>
          </p:cNvSpPr>
          <p:nvPr/>
        </p:nvSpPr>
        <p:spPr bwMode="auto">
          <a:xfrm>
            <a:off x="954088" y="433388"/>
            <a:ext cx="1790700" cy="1473200"/>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grpSp>
        <p:nvGrpSpPr>
          <p:cNvPr id="4" name="Group 18">
            <a:extLst>
              <a:ext uri="{FF2B5EF4-FFF2-40B4-BE49-F238E27FC236}">
                <a16:creationId xmlns:a16="http://schemas.microsoft.com/office/drawing/2014/main" id="{CBCCBDDC-CADC-4813-95BA-BAAEA522F14A}"/>
              </a:ext>
            </a:extLst>
          </p:cNvPr>
          <p:cNvGrpSpPr>
            <a:grpSpLocks/>
          </p:cNvGrpSpPr>
          <p:nvPr/>
        </p:nvGrpSpPr>
        <p:grpSpPr bwMode="auto">
          <a:xfrm>
            <a:off x="279400" y="2541588"/>
            <a:ext cx="3768725" cy="2149475"/>
            <a:chOff x="72" y="1689"/>
            <a:chExt cx="2374" cy="1354"/>
          </a:xfrm>
        </p:grpSpPr>
        <p:graphicFrame>
          <p:nvGraphicFramePr>
            <p:cNvPr id="39962" name="Object 11">
              <a:extLst>
                <a:ext uri="{FF2B5EF4-FFF2-40B4-BE49-F238E27FC236}">
                  <a16:creationId xmlns:a16="http://schemas.microsoft.com/office/drawing/2014/main" id="{1A926CE0-6E2E-47F8-8802-B48B77C5E6D7}"/>
                </a:ext>
              </a:extLst>
            </p:cNvPr>
            <p:cNvGraphicFramePr>
              <a:graphicFrameLocks noChangeAspect="1"/>
            </p:cNvGraphicFramePr>
            <p:nvPr/>
          </p:nvGraphicFramePr>
          <p:xfrm>
            <a:off x="687" y="1689"/>
            <a:ext cx="1759" cy="1354"/>
          </p:xfrm>
          <a:graphic>
            <a:graphicData uri="http://schemas.openxmlformats.org/presentationml/2006/ole">
              <mc:AlternateContent xmlns:mc="http://schemas.openxmlformats.org/markup-compatibility/2006">
                <mc:Choice xmlns:v="urn:schemas-microsoft-com:vml" Requires="v">
                  <p:oleObj spid="_x0000_s39971" name="Image" r:id="rId7" imgW="2791737" imgH="2148844" progId="Photoshop.Image.9">
                    <p:embed/>
                  </p:oleObj>
                </mc:Choice>
                <mc:Fallback>
                  <p:oleObj name="Image" r:id="rId7" imgW="2791737" imgH="2148844" progId="Photoshop.Image.9">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 y="1689"/>
                          <a:ext cx="1759" cy="1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63" name="Text Box 12">
              <a:extLst>
                <a:ext uri="{FF2B5EF4-FFF2-40B4-BE49-F238E27FC236}">
                  <a16:creationId xmlns:a16="http://schemas.microsoft.com/office/drawing/2014/main" id="{82716000-B892-4555-8327-3043FE72E18D}"/>
                </a:ext>
              </a:extLst>
            </p:cNvPr>
            <p:cNvSpPr txBox="1">
              <a:spLocks noChangeArrowheads="1"/>
            </p:cNvSpPr>
            <p:nvPr/>
          </p:nvSpPr>
          <p:spPr bwMode="auto">
            <a:xfrm>
              <a:off x="214" y="2159"/>
              <a:ext cx="84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a:t>50S ribosome</a:t>
              </a:r>
            </a:p>
          </p:txBody>
        </p:sp>
        <p:sp>
          <p:nvSpPr>
            <p:cNvPr id="39964" name="Text Box 15">
              <a:extLst>
                <a:ext uri="{FF2B5EF4-FFF2-40B4-BE49-F238E27FC236}">
                  <a16:creationId xmlns:a16="http://schemas.microsoft.com/office/drawing/2014/main" id="{47E7B037-F556-44B4-95BA-522509A182F9}"/>
                </a:ext>
              </a:extLst>
            </p:cNvPr>
            <p:cNvSpPr txBox="1">
              <a:spLocks noChangeArrowheads="1"/>
            </p:cNvSpPr>
            <p:nvPr/>
          </p:nvSpPr>
          <p:spPr bwMode="auto">
            <a:xfrm>
              <a:off x="72" y="2447"/>
              <a:ext cx="1063"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a:solidFill>
                    <a:srgbClr val="0000CC"/>
                  </a:solidFill>
                </a:rPr>
                <a:t>tRNA</a:t>
              </a:r>
              <a:r>
                <a:rPr lang="en-US" altLang="en-US" sz="1200" baseline="40000">
                  <a:solidFill>
                    <a:srgbClr val="0000CC"/>
                  </a:solidFill>
                </a:rPr>
                <a:t>fMet</a:t>
              </a:r>
              <a:r>
                <a:rPr lang="en-US" altLang="en-US" sz="1200">
                  <a:solidFill>
                    <a:srgbClr val="0000CC"/>
                  </a:solidFill>
                </a:rPr>
                <a:t> occupies the P site of the ribosome</a:t>
              </a:r>
            </a:p>
          </p:txBody>
        </p:sp>
      </p:grpSp>
      <p:grpSp>
        <p:nvGrpSpPr>
          <p:cNvPr id="5" name="Group 25">
            <a:extLst>
              <a:ext uri="{FF2B5EF4-FFF2-40B4-BE49-F238E27FC236}">
                <a16:creationId xmlns:a16="http://schemas.microsoft.com/office/drawing/2014/main" id="{8035D8BC-5CCB-40D7-B726-3E49D9C73335}"/>
              </a:ext>
            </a:extLst>
          </p:cNvPr>
          <p:cNvGrpSpPr>
            <a:grpSpLocks/>
          </p:cNvGrpSpPr>
          <p:nvPr/>
        </p:nvGrpSpPr>
        <p:grpSpPr bwMode="auto">
          <a:xfrm>
            <a:off x="4772025" y="2844800"/>
            <a:ext cx="4022725" cy="1917700"/>
            <a:chOff x="3102" y="1856"/>
            <a:chExt cx="2534" cy="1208"/>
          </a:xfrm>
        </p:grpSpPr>
        <p:graphicFrame>
          <p:nvGraphicFramePr>
            <p:cNvPr id="39960" name="Object 17">
              <a:extLst>
                <a:ext uri="{FF2B5EF4-FFF2-40B4-BE49-F238E27FC236}">
                  <a16:creationId xmlns:a16="http://schemas.microsoft.com/office/drawing/2014/main" id="{0EDD9584-BCBF-4EE8-A209-8983332B1F2A}"/>
                </a:ext>
              </a:extLst>
            </p:cNvPr>
            <p:cNvGraphicFramePr>
              <a:graphicFrameLocks noChangeAspect="1"/>
            </p:cNvGraphicFramePr>
            <p:nvPr/>
          </p:nvGraphicFramePr>
          <p:xfrm>
            <a:off x="3102" y="1856"/>
            <a:ext cx="1636" cy="1208"/>
          </p:xfrm>
          <a:graphic>
            <a:graphicData uri="http://schemas.openxmlformats.org/presentationml/2006/ole">
              <mc:AlternateContent xmlns:mc="http://schemas.openxmlformats.org/markup-compatibility/2006">
                <mc:Choice xmlns:v="urn:schemas-microsoft-com:vml" Requires="v">
                  <p:oleObj spid="_x0000_s39972" name="Image" r:id="rId9" imgW="2596681" imgH="1917034" progId="Photoshop.Image.9">
                    <p:embed/>
                  </p:oleObj>
                </mc:Choice>
                <mc:Fallback>
                  <p:oleObj name="Image" r:id="rId9" imgW="2596681" imgH="1917034" progId="Photoshop.Image.9">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02" y="1856"/>
                          <a:ext cx="1636" cy="1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61" name="Text Box 22">
              <a:extLst>
                <a:ext uri="{FF2B5EF4-FFF2-40B4-BE49-F238E27FC236}">
                  <a16:creationId xmlns:a16="http://schemas.microsoft.com/office/drawing/2014/main" id="{CB69A624-C361-4312-8AC9-58520FEB907A}"/>
                </a:ext>
              </a:extLst>
            </p:cNvPr>
            <p:cNvSpPr txBox="1">
              <a:spLocks noChangeArrowheads="1"/>
            </p:cNvSpPr>
            <p:nvPr/>
          </p:nvSpPr>
          <p:spPr bwMode="auto">
            <a:xfrm>
              <a:off x="4352" y="2127"/>
              <a:ext cx="128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a:solidFill>
                    <a:srgbClr val="0000CC"/>
                  </a:solidFill>
                </a:rPr>
                <a:t>Next charged tRNA and associated translation factors enter the A site</a:t>
              </a:r>
            </a:p>
          </p:txBody>
        </p:sp>
      </p:grpSp>
      <p:grpSp>
        <p:nvGrpSpPr>
          <p:cNvPr id="6" name="Group 28">
            <a:extLst>
              <a:ext uri="{FF2B5EF4-FFF2-40B4-BE49-F238E27FC236}">
                <a16:creationId xmlns:a16="http://schemas.microsoft.com/office/drawing/2014/main" id="{EA0F5543-5FDE-4DEE-9E4D-CE8DF305F308}"/>
              </a:ext>
            </a:extLst>
          </p:cNvPr>
          <p:cNvGrpSpPr>
            <a:grpSpLocks/>
          </p:cNvGrpSpPr>
          <p:nvPr/>
        </p:nvGrpSpPr>
        <p:grpSpPr bwMode="auto">
          <a:xfrm>
            <a:off x="152400" y="4676775"/>
            <a:ext cx="3279775" cy="2246313"/>
            <a:chOff x="96" y="2946"/>
            <a:chExt cx="2066" cy="1415"/>
          </a:xfrm>
        </p:grpSpPr>
        <p:graphicFrame>
          <p:nvGraphicFramePr>
            <p:cNvPr id="39958" name="Object 24">
              <a:extLst>
                <a:ext uri="{FF2B5EF4-FFF2-40B4-BE49-F238E27FC236}">
                  <a16:creationId xmlns:a16="http://schemas.microsoft.com/office/drawing/2014/main" id="{63C8C276-D60F-4C2A-8BE1-3C0732DB88DC}"/>
                </a:ext>
              </a:extLst>
            </p:cNvPr>
            <p:cNvGraphicFramePr>
              <a:graphicFrameLocks noChangeAspect="1"/>
            </p:cNvGraphicFramePr>
            <p:nvPr/>
          </p:nvGraphicFramePr>
          <p:xfrm>
            <a:off x="949" y="2946"/>
            <a:ext cx="1213" cy="1415"/>
          </p:xfrm>
          <a:graphic>
            <a:graphicData uri="http://schemas.openxmlformats.org/presentationml/2006/ole">
              <mc:AlternateContent xmlns:mc="http://schemas.openxmlformats.org/markup-compatibility/2006">
                <mc:Choice xmlns:v="urn:schemas-microsoft-com:vml" Requires="v">
                  <p:oleObj spid="_x0000_s39973" name="Image" r:id="rId11" imgW="1926014" imgH="2246000" progId="Photoshop.Image.9">
                    <p:embed/>
                  </p:oleObj>
                </mc:Choice>
                <mc:Fallback>
                  <p:oleObj name="Image" r:id="rId11" imgW="1926014" imgH="2246000" progId="Photoshop.Image.9">
                    <p:embed/>
                    <p:pic>
                      <p:nvPicPr>
                        <p:cNvPr id="0"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9" y="2946"/>
                          <a:ext cx="1213" cy="1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59" name="Text Box 27">
              <a:extLst>
                <a:ext uri="{FF2B5EF4-FFF2-40B4-BE49-F238E27FC236}">
                  <a16:creationId xmlns:a16="http://schemas.microsoft.com/office/drawing/2014/main" id="{649AF693-170F-47AE-9C62-80CE0EB463A0}"/>
                </a:ext>
              </a:extLst>
            </p:cNvPr>
            <p:cNvSpPr txBox="1">
              <a:spLocks noChangeArrowheads="1"/>
            </p:cNvSpPr>
            <p:nvPr/>
          </p:nvSpPr>
          <p:spPr bwMode="auto">
            <a:xfrm>
              <a:off x="96" y="3341"/>
              <a:ext cx="1198"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a:solidFill>
                    <a:srgbClr val="0000CC"/>
                  </a:solidFill>
                </a:rPr>
                <a:t>Peptide bond forms between the aa in the P and A sites, and the tRNA in the P site releases its aa</a:t>
              </a:r>
            </a:p>
          </p:txBody>
        </p:sp>
      </p:grpSp>
      <p:grpSp>
        <p:nvGrpSpPr>
          <p:cNvPr id="7" name="Group 41">
            <a:extLst>
              <a:ext uri="{FF2B5EF4-FFF2-40B4-BE49-F238E27FC236}">
                <a16:creationId xmlns:a16="http://schemas.microsoft.com/office/drawing/2014/main" id="{13F085F6-2D21-471B-BD4F-336313BCE52C}"/>
              </a:ext>
            </a:extLst>
          </p:cNvPr>
          <p:cNvGrpSpPr>
            <a:grpSpLocks/>
          </p:cNvGrpSpPr>
          <p:nvPr/>
        </p:nvGrpSpPr>
        <p:grpSpPr bwMode="auto">
          <a:xfrm>
            <a:off x="3375025" y="4910138"/>
            <a:ext cx="3432175" cy="2138362"/>
            <a:chOff x="2214" y="3093"/>
            <a:chExt cx="2162" cy="1347"/>
          </a:xfrm>
        </p:grpSpPr>
        <p:grpSp>
          <p:nvGrpSpPr>
            <p:cNvPr id="39952" name="Group 39">
              <a:extLst>
                <a:ext uri="{FF2B5EF4-FFF2-40B4-BE49-F238E27FC236}">
                  <a16:creationId xmlns:a16="http://schemas.microsoft.com/office/drawing/2014/main" id="{9A8D6D3A-1A11-4971-AE5E-B71EDF28D792}"/>
                </a:ext>
              </a:extLst>
            </p:cNvPr>
            <p:cNvGrpSpPr>
              <a:grpSpLocks/>
            </p:cNvGrpSpPr>
            <p:nvPr/>
          </p:nvGrpSpPr>
          <p:grpSpPr bwMode="auto">
            <a:xfrm>
              <a:off x="2248" y="3163"/>
              <a:ext cx="2128" cy="1277"/>
              <a:chOff x="2248" y="3163"/>
              <a:chExt cx="2128" cy="1277"/>
            </a:xfrm>
          </p:grpSpPr>
          <p:grpSp>
            <p:nvGrpSpPr>
              <p:cNvPr id="39954" name="Group 35">
                <a:extLst>
                  <a:ext uri="{FF2B5EF4-FFF2-40B4-BE49-F238E27FC236}">
                    <a16:creationId xmlns:a16="http://schemas.microsoft.com/office/drawing/2014/main" id="{6A124275-388E-4C45-B671-8C5ECB638D61}"/>
                  </a:ext>
                </a:extLst>
              </p:cNvPr>
              <p:cNvGrpSpPr>
                <a:grpSpLocks/>
              </p:cNvGrpSpPr>
              <p:nvPr/>
            </p:nvGrpSpPr>
            <p:grpSpPr bwMode="auto">
              <a:xfrm>
                <a:off x="2248" y="3163"/>
                <a:ext cx="2128" cy="1277"/>
                <a:chOff x="2248" y="3163"/>
                <a:chExt cx="2128" cy="1277"/>
              </a:xfrm>
            </p:grpSpPr>
            <p:graphicFrame>
              <p:nvGraphicFramePr>
                <p:cNvPr id="39956" name="Object 29">
                  <a:extLst>
                    <a:ext uri="{FF2B5EF4-FFF2-40B4-BE49-F238E27FC236}">
                      <a16:creationId xmlns:a16="http://schemas.microsoft.com/office/drawing/2014/main" id="{6CDB249F-D9D8-4CD9-B895-6F32659AC54B}"/>
                    </a:ext>
                  </a:extLst>
                </p:cNvPr>
                <p:cNvGraphicFramePr>
                  <a:graphicFrameLocks noChangeAspect="1"/>
                </p:cNvGraphicFramePr>
                <p:nvPr/>
              </p:nvGraphicFramePr>
              <p:xfrm>
                <a:off x="2280" y="3163"/>
                <a:ext cx="2096" cy="1277"/>
              </p:xfrm>
              <a:graphic>
                <a:graphicData uri="http://schemas.openxmlformats.org/presentationml/2006/ole">
                  <mc:AlternateContent xmlns:mc="http://schemas.openxmlformats.org/markup-compatibility/2006">
                    <mc:Choice xmlns:v="urn:schemas-microsoft-com:vml" Requires="v">
                      <p:oleObj spid="_x0000_s39974" name="Image" r:id="rId13" imgW="3328141" imgH="2026752" progId="Photoshop.Image.9">
                        <p:embed/>
                      </p:oleObj>
                    </mc:Choice>
                    <mc:Fallback>
                      <p:oleObj name="Image" r:id="rId13" imgW="3328141" imgH="2026752" progId="Photoshop.Image.9">
                        <p:embed/>
                        <p:pic>
                          <p:nvPicPr>
                            <p:cNvPr id="0" name="Object 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80" y="3163"/>
                              <a:ext cx="2096" cy="1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57" name="Rectangle 34">
                  <a:extLst>
                    <a:ext uri="{FF2B5EF4-FFF2-40B4-BE49-F238E27FC236}">
                      <a16:creationId xmlns:a16="http://schemas.microsoft.com/office/drawing/2014/main" id="{7CBDF24C-51FD-4905-BEB7-EFC9E599F101}"/>
                    </a:ext>
                  </a:extLst>
                </p:cNvPr>
                <p:cNvSpPr>
                  <a:spLocks noChangeArrowheads="1"/>
                </p:cNvSpPr>
                <p:nvPr/>
              </p:nvSpPr>
              <p:spPr bwMode="auto">
                <a:xfrm>
                  <a:off x="2248" y="3288"/>
                  <a:ext cx="960" cy="11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grpSp>
          <p:sp>
            <p:nvSpPr>
              <p:cNvPr id="39955" name="Line 38">
                <a:extLst>
                  <a:ext uri="{FF2B5EF4-FFF2-40B4-BE49-F238E27FC236}">
                    <a16:creationId xmlns:a16="http://schemas.microsoft.com/office/drawing/2014/main" id="{D0657345-EDC9-4C0A-BE55-B8EF4A9E3B0E}"/>
                  </a:ext>
                </a:extLst>
              </p:cNvPr>
              <p:cNvSpPr>
                <a:spLocks noChangeShapeType="1"/>
              </p:cNvSpPr>
              <p:nvPr/>
            </p:nvSpPr>
            <p:spPr bwMode="auto">
              <a:xfrm>
                <a:off x="2504" y="3832"/>
                <a:ext cx="984"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grpSp>
        <p:sp>
          <p:nvSpPr>
            <p:cNvPr id="39953" name="Text Box 40">
              <a:extLst>
                <a:ext uri="{FF2B5EF4-FFF2-40B4-BE49-F238E27FC236}">
                  <a16:creationId xmlns:a16="http://schemas.microsoft.com/office/drawing/2014/main" id="{F27D3C7F-DCCE-48D1-A39A-7AAE9673D8E4}"/>
                </a:ext>
              </a:extLst>
            </p:cNvPr>
            <p:cNvSpPr txBox="1">
              <a:spLocks noChangeArrowheads="1"/>
            </p:cNvSpPr>
            <p:nvPr/>
          </p:nvSpPr>
          <p:spPr bwMode="auto">
            <a:xfrm>
              <a:off x="2214" y="3093"/>
              <a:ext cx="1253"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a:solidFill>
                    <a:srgbClr val="0000CC"/>
                  </a:solidFill>
                </a:rPr>
                <a:t>The ribosome moves down the mRNA to the next codon and the uncharged tRNA now in the E site </a:t>
              </a:r>
            </a:p>
          </p:txBody>
        </p:sp>
      </p:grpSp>
      <p:grpSp>
        <p:nvGrpSpPr>
          <p:cNvPr id="10" name="Group 46">
            <a:extLst>
              <a:ext uri="{FF2B5EF4-FFF2-40B4-BE49-F238E27FC236}">
                <a16:creationId xmlns:a16="http://schemas.microsoft.com/office/drawing/2014/main" id="{28B8E24B-2DED-433B-81DC-0E7237418663}"/>
              </a:ext>
            </a:extLst>
          </p:cNvPr>
          <p:cNvGrpSpPr>
            <a:grpSpLocks/>
          </p:cNvGrpSpPr>
          <p:nvPr/>
        </p:nvGrpSpPr>
        <p:grpSpPr bwMode="auto">
          <a:xfrm>
            <a:off x="6921500" y="4897438"/>
            <a:ext cx="2260600" cy="2011362"/>
            <a:chOff x="4360" y="3085"/>
            <a:chExt cx="1424" cy="1267"/>
          </a:xfrm>
        </p:grpSpPr>
        <p:graphicFrame>
          <p:nvGraphicFramePr>
            <p:cNvPr id="39949" name="Object 30">
              <a:extLst>
                <a:ext uri="{FF2B5EF4-FFF2-40B4-BE49-F238E27FC236}">
                  <a16:creationId xmlns:a16="http://schemas.microsoft.com/office/drawing/2014/main" id="{24D4591D-DA09-407D-ACCE-5B79A3184597}"/>
                </a:ext>
              </a:extLst>
            </p:cNvPr>
            <p:cNvGraphicFramePr>
              <a:graphicFrameLocks noChangeAspect="1"/>
            </p:cNvGraphicFramePr>
            <p:nvPr/>
          </p:nvGraphicFramePr>
          <p:xfrm>
            <a:off x="4867" y="3365"/>
            <a:ext cx="893" cy="987"/>
          </p:xfrm>
          <a:graphic>
            <a:graphicData uri="http://schemas.openxmlformats.org/presentationml/2006/ole">
              <mc:AlternateContent xmlns:mc="http://schemas.openxmlformats.org/markup-compatibility/2006">
                <mc:Choice xmlns:v="urn:schemas-microsoft-com:vml" Requires="v">
                  <p:oleObj spid="_x0000_s39975" name="Image" r:id="rId15" imgW="1877413" imgH="2075341" progId="Photoshop.Image.9">
                    <p:embed/>
                  </p:oleObj>
                </mc:Choice>
                <mc:Fallback>
                  <p:oleObj name="Image" r:id="rId15" imgW="1877413" imgH="2075341" progId="Photoshop.Image.9">
                    <p:embed/>
                    <p:pic>
                      <p:nvPicPr>
                        <p:cNvPr id="0" name="Object 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67" y="3365"/>
                          <a:ext cx="893" cy="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50" name="Line 43">
              <a:extLst>
                <a:ext uri="{FF2B5EF4-FFF2-40B4-BE49-F238E27FC236}">
                  <a16:creationId xmlns:a16="http://schemas.microsoft.com/office/drawing/2014/main" id="{056CFA7E-4D65-417E-8544-D230FAAD3A7E}"/>
                </a:ext>
              </a:extLst>
            </p:cNvPr>
            <p:cNvSpPr>
              <a:spLocks noChangeShapeType="1"/>
            </p:cNvSpPr>
            <p:nvPr/>
          </p:nvSpPr>
          <p:spPr bwMode="auto">
            <a:xfrm>
              <a:off x="4360" y="3840"/>
              <a:ext cx="344"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39951" name="Text Box 45">
              <a:extLst>
                <a:ext uri="{FF2B5EF4-FFF2-40B4-BE49-F238E27FC236}">
                  <a16:creationId xmlns:a16="http://schemas.microsoft.com/office/drawing/2014/main" id="{282B81D3-7D2F-4C3C-815F-AA1BE70B20CF}"/>
                </a:ext>
              </a:extLst>
            </p:cNvPr>
            <p:cNvSpPr txBox="1">
              <a:spLocks noChangeArrowheads="1"/>
            </p:cNvSpPr>
            <p:nvPr/>
          </p:nvSpPr>
          <p:spPr bwMode="auto">
            <a:xfrm>
              <a:off x="4536" y="3085"/>
              <a:ext cx="1248"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a:solidFill>
                    <a:srgbClr val="0000CC"/>
                  </a:solidFill>
                </a:rPr>
                <a:t>E site tRNA releases and A site is now ready to receive another tRNA </a:t>
              </a:r>
            </a:p>
          </p:txBody>
        </p:sp>
      </p:grpSp>
      <p:sp>
        <p:nvSpPr>
          <p:cNvPr id="39948" name="Freeform 47">
            <a:extLst>
              <a:ext uri="{FF2B5EF4-FFF2-40B4-BE49-F238E27FC236}">
                <a16:creationId xmlns:a16="http://schemas.microsoft.com/office/drawing/2014/main" id="{9BC63115-95B7-4912-9901-3965A6A8EB7C}"/>
              </a:ext>
            </a:extLst>
          </p:cNvPr>
          <p:cNvSpPr>
            <a:spLocks/>
          </p:cNvSpPr>
          <p:nvPr/>
        </p:nvSpPr>
        <p:spPr bwMode="auto">
          <a:xfrm>
            <a:off x="6654800" y="3817938"/>
            <a:ext cx="855663" cy="1073150"/>
          </a:xfrm>
          <a:custGeom>
            <a:avLst/>
            <a:gdLst>
              <a:gd name="T0" fmla="*/ 2147483646 w 539"/>
              <a:gd name="T1" fmla="*/ 2147483646 h 676"/>
              <a:gd name="T2" fmla="*/ 2147483646 w 539"/>
              <a:gd name="T3" fmla="*/ 2147483646 h 676"/>
              <a:gd name="T4" fmla="*/ 2147483646 w 539"/>
              <a:gd name="T5" fmla="*/ 2147483646 h 676"/>
              <a:gd name="T6" fmla="*/ 2147483646 w 539"/>
              <a:gd name="T7" fmla="*/ 2147483646 h 676"/>
              <a:gd name="T8" fmla="*/ 0 w 539"/>
              <a:gd name="T9" fmla="*/ 2147483646 h 676"/>
              <a:gd name="T10" fmla="*/ 2147483646 w 539"/>
              <a:gd name="T11" fmla="*/ 2147483646 h 676"/>
              <a:gd name="T12" fmla="*/ 2147483646 w 539"/>
              <a:gd name="T13" fmla="*/ 2147483646 h 676"/>
              <a:gd name="T14" fmla="*/ 2147483646 w 539"/>
              <a:gd name="T15" fmla="*/ 2147483646 h 676"/>
              <a:gd name="T16" fmla="*/ 2147483646 w 539"/>
              <a:gd name="T17" fmla="*/ 2147483646 h 676"/>
              <a:gd name="T18" fmla="*/ 2147483646 w 539"/>
              <a:gd name="T19" fmla="*/ 2147483646 h 676"/>
              <a:gd name="T20" fmla="*/ 2147483646 w 539"/>
              <a:gd name="T21" fmla="*/ 2147483646 h 676"/>
              <a:gd name="T22" fmla="*/ 2147483646 w 539"/>
              <a:gd name="T23" fmla="*/ 2147483646 h 676"/>
              <a:gd name="T24" fmla="*/ 2147483646 w 539"/>
              <a:gd name="T25" fmla="*/ 2147483646 h 6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39"/>
              <a:gd name="T40" fmla="*/ 0 h 676"/>
              <a:gd name="T41" fmla="*/ 539 w 539"/>
              <a:gd name="T42" fmla="*/ 676 h 67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39" h="676">
                <a:moveTo>
                  <a:pt x="432" y="611"/>
                </a:moveTo>
                <a:cubicBezTo>
                  <a:pt x="278" y="607"/>
                  <a:pt x="123" y="676"/>
                  <a:pt x="72" y="523"/>
                </a:cubicBezTo>
                <a:cubicBezTo>
                  <a:pt x="76" y="449"/>
                  <a:pt x="71" y="357"/>
                  <a:pt x="96" y="283"/>
                </a:cubicBezTo>
                <a:cubicBezTo>
                  <a:pt x="90" y="224"/>
                  <a:pt x="102" y="193"/>
                  <a:pt x="56" y="163"/>
                </a:cubicBezTo>
                <a:cubicBezTo>
                  <a:pt x="39" y="137"/>
                  <a:pt x="17" y="125"/>
                  <a:pt x="0" y="99"/>
                </a:cubicBezTo>
                <a:cubicBezTo>
                  <a:pt x="20" y="0"/>
                  <a:pt x="96" y="48"/>
                  <a:pt x="176" y="75"/>
                </a:cubicBezTo>
                <a:cubicBezTo>
                  <a:pt x="219" y="139"/>
                  <a:pt x="163" y="62"/>
                  <a:pt x="216" y="115"/>
                </a:cubicBezTo>
                <a:cubicBezTo>
                  <a:pt x="223" y="122"/>
                  <a:pt x="223" y="135"/>
                  <a:pt x="232" y="139"/>
                </a:cubicBezTo>
                <a:cubicBezTo>
                  <a:pt x="265" y="153"/>
                  <a:pt x="305" y="146"/>
                  <a:pt x="336" y="163"/>
                </a:cubicBezTo>
                <a:cubicBezTo>
                  <a:pt x="419" y="209"/>
                  <a:pt x="354" y="185"/>
                  <a:pt x="408" y="203"/>
                </a:cubicBezTo>
                <a:cubicBezTo>
                  <a:pt x="429" y="235"/>
                  <a:pt x="429" y="229"/>
                  <a:pt x="440" y="275"/>
                </a:cubicBezTo>
                <a:cubicBezTo>
                  <a:pt x="445" y="296"/>
                  <a:pt x="456" y="339"/>
                  <a:pt x="456" y="339"/>
                </a:cubicBezTo>
                <a:cubicBezTo>
                  <a:pt x="448" y="616"/>
                  <a:pt x="539" y="611"/>
                  <a:pt x="432" y="61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349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path" presetSubtype="0" accel="50000" decel="50000" fill="hold" nodeType="clickEffect">
                                  <p:stCondLst>
                                    <p:cond delay="0"/>
                                  </p:stCondLst>
                                  <p:childTnLst>
                                    <p:animMotion origin="layout" path="M 5E-6 -2.59259E-6 L -0.42362 0.07963 " pathEditMode="relative" rAng="0" ptsTypes="AA">
                                      <p:cBhvr>
                                        <p:cTn id="14" dur="500" fill="hold"/>
                                        <p:tgtEl>
                                          <p:spTgt spid="63492"/>
                                        </p:tgtEl>
                                        <p:attrNameLst>
                                          <p:attrName>ppt_x</p:attrName>
                                          <p:attrName>ppt_y</p:attrName>
                                        </p:attrNameLst>
                                      </p:cBhvr>
                                      <p:rCtr x="-21181" y="3981"/>
                                    </p:animMotion>
                                  </p:childTnLst>
                                </p:cTn>
                              </p:par>
                            </p:childTnLst>
                          </p:cTn>
                        </p:par>
                        <p:par>
                          <p:cTn id="15" fill="hold" nodeType="afterGroup">
                            <p:stCondLst>
                              <p:cond delay="500"/>
                            </p:stCondLst>
                            <p:childTnLst>
                              <p:par>
                                <p:cTn id="16" presetID="2" presetClass="exit" presetSubtype="4" fill="hold" grpId="0" nodeType="afterEffect">
                                  <p:stCondLst>
                                    <p:cond delay="0"/>
                                  </p:stCondLst>
                                  <p:childTnLst>
                                    <p:anim calcmode="lin" valueType="num">
                                      <p:cBhvr additive="base">
                                        <p:cTn id="17" dur="500"/>
                                        <p:tgtEl>
                                          <p:spTgt spid="63498"/>
                                        </p:tgtEl>
                                        <p:attrNameLst>
                                          <p:attrName>ppt_x</p:attrName>
                                        </p:attrNameLst>
                                      </p:cBhvr>
                                      <p:tavLst>
                                        <p:tav tm="0">
                                          <p:val>
                                            <p:strVal val="ppt_x"/>
                                          </p:val>
                                        </p:tav>
                                        <p:tav tm="100000">
                                          <p:val>
                                            <p:strVal val="ppt_x"/>
                                          </p:val>
                                        </p:tav>
                                      </p:tavLst>
                                    </p:anim>
                                    <p:anim calcmode="lin" valueType="num">
                                      <p:cBhvr additive="base">
                                        <p:cTn id="18" dur="500"/>
                                        <p:tgtEl>
                                          <p:spTgt spid="63498"/>
                                        </p:tgtEl>
                                        <p:attrNameLst>
                                          <p:attrName>ppt_y</p:attrName>
                                        </p:attrNameLst>
                                      </p:cBhvr>
                                      <p:tavLst>
                                        <p:tav tm="0">
                                          <p:val>
                                            <p:strVal val="ppt_y"/>
                                          </p:val>
                                        </p:tav>
                                        <p:tav tm="100000">
                                          <p:val>
                                            <p:strVal val="1+ppt_h/2"/>
                                          </p:val>
                                        </p:tav>
                                      </p:tavLst>
                                    </p:anim>
                                    <p:set>
                                      <p:cBhvr>
                                        <p:cTn id="19" dur="1" fill="hold">
                                          <p:stCondLst>
                                            <p:cond delay="499"/>
                                          </p:stCondLst>
                                        </p:cTn>
                                        <p:tgtEl>
                                          <p:spTgt spid="63498"/>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figure 4-01">
            <a:extLst>
              <a:ext uri="{FF2B5EF4-FFF2-40B4-BE49-F238E27FC236}">
                <a16:creationId xmlns:a16="http://schemas.microsoft.com/office/drawing/2014/main" id="{E50EC0A4-2708-460F-8E53-C6AA38064D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7820"/>
          <a:stretch>
            <a:fillRect/>
          </a:stretch>
        </p:blipFill>
        <p:spPr bwMode="auto">
          <a:xfrm>
            <a:off x="487363" y="1054100"/>
            <a:ext cx="8531225" cy="565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TextBox 4">
            <a:extLst>
              <a:ext uri="{FF2B5EF4-FFF2-40B4-BE49-F238E27FC236}">
                <a16:creationId xmlns:a16="http://schemas.microsoft.com/office/drawing/2014/main" id="{50468B4D-7060-4C80-952E-F75462CA92EC}"/>
              </a:ext>
            </a:extLst>
          </p:cNvPr>
          <p:cNvSpPr txBox="1">
            <a:spLocks noChangeArrowheads="1"/>
          </p:cNvSpPr>
          <p:nvPr/>
        </p:nvSpPr>
        <p:spPr bwMode="auto">
          <a:xfrm>
            <a:off x="2133600" y="198438"/>
            <a:ext cx="48577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a:t>Translation: At a Glance</a:t>
            </a:r>
          </a:p>
        </p:txBody>
      </p:sp>
      <p:sp>
        <p:nvSpPr>
          <p:cNvPr id="4" name="Freeform 3">
            <a:extLst>
              <a:ext uri="{FF2B5EF4-FFF2-40B4-BE49-F238E27FC236}">
                <a16:creationId xmlns:a16="http://schemas.microsoft.com/office/drawing/2014/main" id="{FE93704A-9B93-4E5C-A116-7717C43CD7EC}"/>
              </a:ext>
            </a:extLst>
          </p:cNvPr>
          <p:cNvSpPr/>
          <p:nvPr/>
        </p:nvSpPr>
        <p:spPr>
          <a:xfrm>
            <a:off x="6426200" y="754063"/>
            <a:ext cx="2713038" cy="2459037"/>
          </a:xfrm>
          <a:custGeom>
            <a:avLst/>
            <a:gdLst>
              <a:gd name="connsiteX0" fmla="*/ 37070 w 2713056"/>
              <a:gd name="connsiteY0" fmla="*/ 333633 h 2458995"/>
              <a:gd name="connsiteX1" fmla="*/ 61783 w 2713056"/>
              <a:gd name="connsiteY1" fmla="*/ 556054 h 2458995"/>
              <a:gd name="connsiteX2" fmla="*/ 111210 w 2713056"/>
              <a:gd name="connsiteY2" fmla="*/ 667265 h 2458995"/>
              <a:gd name="connsiteX3" fmla="*/ 148281 w 2713056"/>
              <a:gd name="connsiteY3" fmla="*/ 691979 h 2458995"/>
              <a:gd name="connsiteX4" fmla="*/ 210064 w 2713056"/>
              <a:gd name="connsiteY4" fmla="*/ 753762 h 2458995"/>
              <a:gd name="connsiteX5" fmla="*/ 234778 w 2713056"/>
              <a:gd name="connsiteY5" fmla="*/ 790833 h 2458995"/>
              <a:gd name="connsiteX6" fmla="*/ 308918 w 2713056"/>
              <a:gd name="connsiteY6" fmla="*/ 852616 h 2458995"/>
              <a:gd name="connsiteX7" fmla="*/ 432486 w 2713056"/>
              <a:gd name="connsiteY7" fmla="*/ 976184 h 2458995"/>
              <a:gd name="connsiteX8" fmla="*/ 432486 w 2713056"/>
              <a:gd name="connsiteY8" fmla="*/ 976184 h 2458995"/>
              <a:gd name="connsiteX9" fmla="*/ 518983 w 2713056"/>
              <a:gd name="connsiteY9" fmla="*/ 1037968 h 2458995"/>
              <a:gd name="connsiteX10" fmla="*/ 691978 w 2713056"/>
              <a:gd name="connsiteY10" fmla="*/ 1136822 h 2458995"/>
              <a:gd name="connsiteX11" fmla="*/ 852616 w 2713056"/>
              <a:gd name="connsiteY11" fmla="*/ 1198606 h 2458995"/>
              <a:gd name="connsiteX12" fmla="*/ 926756 w 2713056"/>
              <a:gd name="connsiteY12" fmla="*/ 1210962 h 2458995"/>
              <a:gd name="connsiteX13" fmla="*/ 976183 w 2713056"/>
              <a:gd name="connsiteY13" fmla="*/ 1235676 h 2458995"/>
              <a:gd name="connsiteX14" fmla="*/ 1050324 w 2713056"/>
              <a:gd name="connsiteY14" fmla="*/ 1260389 h 2458995"/>
              <a:gd name="connsiteX15" fmla="*/ 1112108 w 2713056"/>
              <a:gd name="connsiteY15" fmla="*/ 1322173 h 2458995"/>
              <a:gd name="connsiteX16" fmla="*/ 1149178 w 2713056"/>
              <a:gd name="connsiteY16" fmla="*/ 1346887 h 2458995"/>
              <a:gd name="connsiteX17" fmla="*/ 1198605 w 2713056"/>
              <a:gd name="connsiteY17" fmla="*/ 1408670 h 2458995"/>
              <a:gd name="connsiteX18" fmla="*/ 1235675 w 2713056"/>
              <a:gd name="connsiteY18" fmla="*/ 1445741 h 2458995"/>
              <a:gd name="connsiteX19" fmla="*/ 1260389 w 2713056"/>
              <a:gd name="connsiteY19" fmla="*/ 1482811 h 2458995"/>
              <a:gd name="connsiteX20" fmla="*/ 1297459 w 2713056"/>
              <a:gd name="connsiteY20" fmla="*/ 1495168 h 2458995"/>
              <a:gd name="connsiteX21" fmla="*/ 1334529 w 2713056"/>
              <a:gd name="connsiteY21" fmla="*/ 1532238 h 2458995"/>
              <a:gd name="connsiteX22" fmla="*/ 1359243 w 2713056"/>
              <a:gd name="connsiteY22" fmla="*/ 1569308 h 2458995"/>
              <a:gd name="connsiteX23" fmla="*/ 1396313 w 2713056"/>
              <a:gd name="connsiteY23" fmla="*/ 1594022 h 2458995"/>
              <a:gd name="connsiteX24" fmla="*/ 1458097 w 2713056"/>
              <a:gd name="connsiteY24" fmla="*/ 1668162 h 2458995"/>
              <a:gd name="connsiteX25" fmla="*/ 1482810 w 2713056"/>
              <a:gd name="connsiteY25" fmla="*/ 1705233 h 2458995"/>
              <a:gd name="connsiteX26" fmla="*/ 1519881 w 2713056"/>
              <a:gd name="connsiteY26" fmla="*/ 1742303 h 2458995"/>
              <a:gd name="connsiteX27" fmla="*/ 1569308 w 2713056"/>
              <a:gd name="connsiteY27" fmla="*/ 1816443 h 2458995"/>
              <a:gd name="connsiteX28" fmla="*/ 1618735 w 2713056"/>
              <a:gd name="connsiteY28" fmla="*/ 1890584 h 2458995"/>
              <a:gd name="connsiteX29" fmla="*/ 1668162 w 2713056"/>
              <a:gd name="connsiteY29" fmla="*/ 1964724 h 2458995"/>
              <a:gd name="connsiteX30" fmla="*/ 1705232 w 2713056"/>
              <a:gd name="connsiteY30" fmla="*/ 2001795 h 2458995"/>
              <a:gd name="connsiteX31" fmla="*/ 1754659 w 2713056"/>
              <a:gd name="connsiteY31" fmla="*/ 2075935 h 2458995"/>
              <a:gd name="connsiteX32" fmla="*/ 1779372 w 2713056"/>
              <a:gd name="connsiteY32" fmla="*/ 2113006 h 2458995"/>
              <a:gd name="connsiteX33" fmla="*/ 1816443 w 2713056"/>
              <a:gd name="connsiteY33" fmla="*/ 2150076 h 2458995"/>
              <a:gd name="connsiteX34" fmla="*/ 1841156 w 2713056"/>
              <a:gd name="connsiteY34" fmla="*/ 2187146 h 2458995"/>
              <a:gd name="connsiteX35" fmla="*/ 1927654 w 2713056"/>
              <a:gd name="connsiteY35" fmla="*/ 2261287 h 2458995"/>
              <a:gd name="connsiteX36" fmla="*/ 1964724 w 2713056"/>
              <a:gd name="connsiteY36" fmla="*/ 2273643 h 2458995"/>
              <a:gd name="connsiteX37" fmla="*/ 2014151 w 2713056"/>
              <a:gd name="connsiteY37" fmla="*/ 2347784 h 2458995"/>
              <a:gd name="connsiteX38" fmla="*/ 2051221 w 2713056"/>
              <a:gd name="connsiteY38" fmla="*/ 2372497 h 2458995"/>
              <a:gd name="connsiteX39" fmla="*/ 2088291 w 2713056"/>
              <a:gd name="connsiteY39" fmla="*/ 2409568 h 2458995"/>
              <a:gd name="connsiteX40" fmla="*/ 2137718 w 2713056"/>
              <a:gd name="connsiteY40" fmla="*/ 2434281 h 2458995"/>
              <a:gd name="connsiteX41" fmla="*/ 2224216 w 2713056"/>
              <a:gd name="connsiteY41" fmla="*/ 2458995 h 2458995"/>
              <a:gd name="connsiteX42" fmla="*/ 2409567 w 2713056"/>
              <a:gd name="connsiteY42" fmla="*/ 2446638 h 2458995"/>
              <a:gd name="connsiteX43" fmla="*/ 2483708 w 2713056"/>
              <a:gd name="connsiteY43" fmla="*/ 2421924 h 2458995"/>
              <a:gd name="connsiteX44" fmla="*/ 2520778 w 2713056"/>
              <a:gd name="connsiteY44" fmla="*/ 2409568 h 2458995"/>
              <a:gd name="connsiteX45" fmla="*/ 2545491 w 2713056"/>
              <a:gd name="connsiteY45" fmla="*/ 2372497 h 2458995"/>
              <a:gd name="connsiteX46" fmla="*/ 2582562 w 2713056"/>
              <a:gd name="connsiteY46" fmla="*/ 2347784 h 2458995"/>
              <a:gd name="connsiteX47" fmla="*/ 2594918 w 2713056"/>
              <a:gd name="connsiteY47" fmla="*/ 2310714 h 2458995"/>
              <a:gd name="connsiteX48" fmla="*/ 2631989 w 2713056"/>
              <a:gd name="connsiteY48" fmla="*/ 2273643 h 2458995"/>
              <a:gd name="connsiteX49" fmla="*/ 2644345 w 2713056"/>
              <a:gd name="connsiteY49" fmla="*/ 2236573 h 2458995"/>
              <a:gd name="connsiteX50" fmla="*/ 2669059 w 2713056"/>
              <a:gd name="connsiteY50" fmla="*/ 2199503 h 2458995"/>
              <a:gd name="connsiteX51" fmla="*/ 2681416 w 2713056"/>
              <a:gd name="connsiteY51" fmla="*/ 1952368 h 2458995"/>
              <a:gd name="connsiteX52" fmla="*/ 2706129 w 2713056"/>
              <a:gd name="connsiteY52" fmla="*/ 1878227 h 2458995"/>
              <a:gd name="connsiteX53" fmla="*/ 2669059 w 2713056"/>
              <a:gd name="connsiteY53" fmla="*/ 1408670 h 2458995"/>
              <a:gd name="connsiteX54" fmla="*/ 2644345 w 2713056"/>
              <a:gd name="connsiteY54" fmla="*/ 1371600 h 2458995"/>
              <a:gd name="connsiteX55" fmla="*/ 2619632 w 2713056"/>
              <a:gd name="connsiteY55" fmla="*/ 1297460 h 2458995"/>
              <a:gd name="connsiteX56" fmla="*/ 2594918 w 2713056"/>
              <a:gd name="connsiteY56" fmla="*/ 1124465 h 2458995"/>
              <a:gd name="connsiteX57" fmla="*/ 2582562 w 2713056"/>
              <a:gd name="connsiteY57" fmla="*/ 1087395 h 2458995"/>
              <a:gd name="connsiteX58" fmla="*/ 2570205 w 2713056"/>
              <a:gd name="connsiteY58" fmla="*/ 1025611 h 2458995"/>
              <a:gd name="connsiteX59" fmla="*/ 2533135 w 2713056"/>
              <a:gd name="connsiteY59" fmla="*/ 914400 h 2458995"/>
              <a:gd name="connsiteX60" fmla="*/ 2520778 w 2713056"/>
              <a:gd name="connsiteY60" fmla="*/ 877330 h 2458995"/>
              <a:gd name="connsiteX61" fmla="*/ 2483708 w 2713056"/>
              <a:gd name="connsiteY61" fmla="*/ 778476 h 2458995"/>
              <a:gd name="connsiteX62" fmla="*/ 2434281 w 2713056"/>
              <a:gd name="connsiteY62" fmla="*/ 667265 h 2458995"/>
              <a:gd name="connsiteX63" fmla="*/ 2397210 w 2713056"/>
              <a:gd name="connsiteY63" fmla="*/ 630195 h 2458995"/>
              <a:gd name="connsiteX64" fmla="*/ 2384854 w 2713056"/>
              <a:gd name="connsiteY64" fmla="*/ 580768 h 2458995"/>
              <a:gd name="connsiteX65" fmla="*/ 2261286 w 2713056"/>
              <a:gd name="connsiteY65" fmla="*/ 481914 h 2458995"/>
              <a:gd name="connsiteX66" fmla="*/ 2199502 w 2713056"/>
              <a:gd name="connsiteY66" fmla="*/ 420130 h 2458995"/>
              <a:gd name="connsiteX67" fmla="*/ 2162432 w 2713056"/>
              <a:gd name="connsiteY67" fmla="*/ 383060 h 2458995"/>
              <a:gd name="connsiteX68" fmla="*/ 2088291 w 2713056"/>
              <a:gd name="connsiteY68" fmla="*/ 333633 h 2458995"/>
              <a:gd name="connsiteX69" fmla="*/ 2014151 w 2713056"/>
              <a:gd name="connsiteY69" fmla="*/ 271849 h 2458995"/>
              <a:gd name="connsiteX70" fmla="*/ 1915297 w 2713056"/>
              <a:gd name="connsiteY70" fmla="*/ 197708 h 2458995"/>
              <a:gd name="connsiteX71" fmla="*/ 1878227 w 2713056"/>
              <a:gd name="connsiteY71" fmla="*/ 185352 h 2458995"/>
              <a:gd name="connsiteX72" fmla="*/ 1828800 w 2713056"/>
              <a:gd name="connsiteY72" fmla="*/ 148281 h 2458995"/>
              <a:gd name="connsiteX73" fmla="*/ 1791729 w 2713056"/>
              <a:gd name="connsiteY73" fmla="*/ 111211 h 2458995"/>
              <a:gd name="connsiteX74" fmla="*/ 1692875 w 2713056"/>
              <a:gd name="connsiteY74" fmla="*/ 74141 h 2458995"/>
              <a:gd name="connsiteX75" fmla="*/ 1643448 w 2713056"/>
              <a:gd name="connsiteY75" fmla="*/ 37070 h 2458995"/>
              <a:gd name="connsiteX76" fmla="*/ 1458097 w 2713056"/>
              <a:gd name="connsiteY76" fmla="*/ 0 h 2458995"/>
              <a:gd name="connsiteX77" fmla="*/ 1149178 w 2713056"/>
              <a:gd name="connsiteY77" fmla="*/ 12357 h 2458995"/>
              <a:gd name="connsiteX78" fmla="*/ 976183 w 2713056"/>
              <a:gd name="connsiteY78" fmla="*/ 37070 h 2458995"/>
              <a:gd name="connsiteX79" fmla="*/ 926756 w 2713056"/>
              <a:gd name="connsiteY79" fmla="*/ 61784 h 2458995"/>
              <a:gd name="connsiteX80" fmla="*/ 852616 w 2713056"/>
              <a:gd name="connsiteY80" fmla="*/ 74141 h 2458995"/>
              <a:gd name="connsiteX81" fmla="*/ 815545 w 2713056"/>
              <a:gd name="connsiteY81" fmla="*/ 86497 h 2458995"/>
              <a:gd name="connsiteX82" fmla="*/ 741405 w 2713056"/>
              <a:gd name="connsiteY82" fmla="*/ 135924 h 2458995"/>
              <a:gd name="connsiteX83" fmla="*/ 704335 w 2713056"/>
              <a:gd name="connsiteY83" fmla="*/ 148281 h 2458995"/>
              <a:gd name="connsiteX84" fmla="*/ 667264 w 2713056"/>
              <a:gd name="connsiteY84" fmla="*/ 172995 h 2458995"/>
              <a:gd name="connsiteX85" fmla="*/ 568410 w 2713056"/>
              <a:gd name="connsiteY85" fmla="*/ 197708 h 2458995"/>
              <a:gd name="connsiteX86" fmla="*/ 494270 w 2713056"/>
              <a:gd name="connsiteY86" fmla="*/ 222422 h 2458995"/>
              <a:gd name="connsiteX87" fmla="*/ 321275 w 2713056"/>
              <a:gd name="connsiteY87" fmla="*/ 234779 h 2458995"/>
              <a:gd name="connsiteX88" fmla="*/ 247135 w 2713056"/>
              <a:gd name="connsiteY88" fmla="*/ 247135 h 2458995"/>
              <a:gd name="connsiteX89" fmla="*/ 210064 w 2713056"/>
              <a:gd name="connsiteY89" fmla="*/ 259492 h 2458995"/>
              <a:gd name="connsiteX90" fmla="*/ 74140 w 2713056"/>
              <a:gd name="connsiteY90" fmla="*/ 296562 h 2458995"/>
              <a:gd name="connsiteX91" fmla="*/ 37070 w 2713056"/>
              <a:gd name="connsiteY91" fmla="*/ 308919 h 2458995"/>
              <a:gd name="connsiteX92" fmla="*/ 0 w 2713056"/>
              <a:gd name="connsiteY92" fmla="*/ 333633 h 2458995"/>
              <a:gd name="connsiteX93" fmla="*/ 37070 w 2713056"/>
              <a:gd name="connsiteY93" fmla="*/ 395416 h 2458995"/>
              <a:gd name="connsiteX94" fmla="*/ 49427 w 2713056"/>
              <a:gd name="connsiteY94" fmla="*/ 432487 h 245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713056" h="2458995">
                <a:moveTo>
                  <a:pt x="37070" y="333633"/>
                </a:moveTo>
                <a:cubicBezTo>
                  <a:pt x="45023" y="444975"/>
                  <a:pt x="37056" y="473628"/>
                  <a:pt x="61783" y="556054"/>
                </a:cubicBezTo>
                <a:cubicBezTo>
                  <a:pt x="72270" y="591010"/>
                  <a:pt x="82835" y="638890"/>
                  <a:pt x="111210" y="667265"/>
                </a:cubicBezTo>
                <a:cubicBezTo>
                  <a:pt x="121711" y="677766"/>
                  <a:pt x="135924" y="683741"/>
                  <a:pt x="148281" y="691979"/>
                </a:cubicBezTo>
                <a:cubicBezTo>
                  <a:pt x="214182" y="790832"/>
                  <a:pt x="127687" y="671385"/>
                  <a:pt x="210064" y="753762"/>
                </a:cubicBezTo>
                <a:cubicBezTo>
                  <a:pt x="220565" y="764263"/>
                  <a:pt x="225270" y="779424"/>
                  <a:pt x="234778" y="790833"/>
                </a:cubicBezTo>
                <a:cubicBezTo>
                  <a:pt x="264510" y="826512"/>
                  <a:pt x="272468" y="828316"/>
                  <a:pt x="308918" y="852616"/>
                </a:cubicBezTo>
                <a:cubicBezTo>
                  <a:pt x="374821" y="951471"/>
                  <a:pt x="333631" y="910281"/>
                  <a:pt x="432486" y="976184"/>
                </a:cubicBezTo>
                <a:lnTo>
                  <a:pt x="432486" y="976184"/>
                </a:lnTo>
                <a:cubicBezTo>
                  <a:pt x="479746" y="1039197"/>
                  <a:pt x="449576" y="1020616"/>
                  <a:pt x="518983" y="1037968"/>
                </a:cubicBezTo>
                <a:cubicBezTo>
                  <a:pt x="623775" y="1107829"/>
                  <a:pt x="566560" y="1074114"/>
                  <a:pt x="691978" y="1136822"/>
                </a:cubicBezTo>
                <a:cubicBezTo>
                  <a:pt x="746020" y="1163843"/>
                  <a:pt x="788281" y="1187884"/>
                  <a:pt x="852616" y="1198606"/>
                </a:cubicBezTo>
                <a:lnTo>
                  <a:pt x="926756" y="1210962"/>
                </a:lnTo>
                <a:cubicBezTo>
                  <a:pt x="943232" y="1219200"/>
                  <a:pt x="959080" y="1228835"/>
                  <a:pt x="976183" y="1235676"/>
                </a:cubicBezTo>
                <a:cubicBezTo>
                  <a:pt x="1000370" y="1245351"/>
                  <a:pt x="1050324" y="1260389"/>
                  <a:pt x="1050324" y="1260389"/>
                </a:cubicBezTo>
                <a:cubicBezTo>
                  <a:pt x="1149177" y="1326293"/>
                  <a:pt x="1029729" y="1239794"/>
                  <a:pt x="1112108" y="1322173"/>
                </a:cubicBezTo>
                <a:cubicBezTo>
                  <a:pt x="1122609" y="1332674"/>
                  <a:pt x="1136821" y="1338649"/>
                  <a:pt x="1149178" y="1346887"/>
                </a:cubicBezTo>
                <a:cubicBezTo>
                  <a:pt x="1169464" y="1407743"/>
                  <a:pt x="1147012" y="1365675"/>
                  <a:pt x="1198605" y="1408670"/>
                </a:cubicBezTo>
                <a:cubicBezTo>
                  <a:pt x="1212030" y="1419857"/>
                  <a:pt x="1224488" y="1432316"/>
                  <a:pt x="1235675" y="1445741"/>
                </a:cubicBezTo>
                <a:cubicBezTo>
                  <a:pt x="1245182" y="1457150"/>
                  <a:pt x="1248792" y="1473534"/>
                  <a:pt x="1260389" y="1482811"/>
                </a:cubicBezTo>
                <a:cubicBezTo>
                  <a:pt x="1270560" y="1490948"/>
                  <a:pt x="1285102" y="1491049"/>
                  <a:pt x="1297459" y="1495168"/>
                </a:cubicBezTo>
                <a:cubicBezTo>
                  <a:pt x="1309816" y="1507525"/>
                  <a:pt x="1323342" y="1518813"/>
                  <a:pt x="1334529" y="1532238"/>
                </a:cubicBezTo>
                <a:cubicBezTo>
                  <a:pt x="1344036" y="1543647"/>
                  <a:pt x="1348742" y="1558807"/>
                  <a:pt x="1359243" y="1569308"/>
                </a:cubicBezTo>
                <a:cubicBezTo>
                  <a:pt x="1369744" y="1579809"/>
                  <a:pt x="1383956" y="1585784"/>
                  <a:pt x="1396313" y="1594022"/>
                </a:cubicBezTo>
                <a:cubicBezTo>
                  <a:pt x="1457681" y="1686072"/>
                  <a:pt x="1378801" y="1573005"/>
                  <a:pt x="1458097" y="1668162"/>
                </a:cubicBezTo>
                <a:cubicBezTo>
                  <a:pt x="1467604" y="1679571"/>
                  <a:pt x="1473303" y="1693824"/>
                  <a:pt x="1482810" y="1705233"/>
                </a:cubicBezTo>
                <a:cubicBezTo>
                  <a:pt x="1493997" y="1718658"/>
                  <a:pt x="1509152" y="1728509"/>
                  <a:pt x="1519881" y="1742303"/>
                </a:cubicBezTo>
                <a:cubicBezTo>
                  <a:pt x="1538116" y="1765748"/>
                  <a:pt x="1552833" y="1791730"/>
                  <a:pt x="1569308" y="1816443"/>
                </a:cubicBezTo>
                <a:lnTo>
                  <a:pt x="1618735" y="1890584"/>
                </a:lnTo>
                <a:cubicBezTo>
                  <a:pt x="1618738" y="1890589"/>
                  <a:pt x="1668158" y="1964720"/>
                  <a:pt x="1668162" y="1964724"/>
                </a:cubicBezTo>
                <a:cubicBezTo>
                  <a:pt x="1680519" y="1977081"/>
                  <a:pt x="1694503" y="1988001"/>
                  <a:pt x="1705232" y="2001795"/>
                </a:cubicBezTo>
                <a:cubicBezTo>
                  <a:pt x="1723467" y="2025240"/>
                  <a:pt x="1738184" y="2051222"/>
                  <a:pt x="1754659" y="2075935"/>
                </a:cubicBezTo>
                <a:cubicBezTo>
                  <a:pt x="1762897" y="2088292"/>
                  <a:pt x="1768871" y="2102505"/>
                  <a:pt x="1779372" y="2113006"/>
                </a:cubicBezTo>
                <a:cubicBezTo>
                  <a:pt x="1791729" y="2125363"/>
                  <a:pt x="1805256" y="2136651"/>
                  <a:pt x="1816443" y="2150076"/>
                </a:cubicBezTo>
                <a:cubicBezTo>
                  <a:pt x="1825950" y="2161485"/>
                  <a:pt x="1831649" y="2175737"/>
                  <a:pt x="1841156" y="2187146"/>
                </a:cubicBezTo>
                <a:cubicBezTo>
                  <a:pt x="1861073" y="2211046"/>
                  <a:pt x="1901626" y="2246414"/>
                  <a:pt x="1927654" y="2261287"/>
                </a:cubicBezTo>
                <a:cubicBezTo>
                  <a:pt x="1938963" y="2267749"/>
                  <a:pt x="1952367" y="2269524"/>
                  <a:pt x="1964724" y="2273643"/>
                </a:cubicBezTo>
                <a:cubicBezTo>
                  <a:pt x="1981200" y="2298357"/>
                  <a:pt x="1989437" y="2331308"/>
                  <a:pt x="2014151" y="2347784"/>
                </a:cubicBezTo>
                <a:cubicBezTo>
                  <a:pt x="2026508" y="2356022"/>
                  <a:pt x="2039812" y="2362990"/>
                  <a:pt x="2051221" y="2372497"/>
                </a:cubicBezTo>
                <a:cubicBezTo>
                  <a:pt x="2064646" y="2383684"/>
                  <a:pt x="2074071" y="2399411"/>
                  <a:pt x="2088291" y="2409568"/>
                </a:cubicBezTo>
                <a:cubicBezTo>
                  <a:pt x="2103280" y="2420275"/>
                  <a:pt x="2120787" y="2427025"/>
                  <a:pt x="2137718" y="2434281"/>
                </a:cubicBezTo>
                <a:cubicBezTo>
                  <a:pt x="2162536" y="2444917"/>
                  <a:pt x="2199134" y="2452724"/>
                  <a:pt x="2224216" y="2458995"/>
                </a:cubicBezTo>
                <a:cubicBezTo>
                  <a:pt x="2286000" y="2454876"/>
                  <a:pt x="2348269" y="2455395"/>
                  <a:pt x="2409567" y="2446638"/>
                </a:cubicBezTo>
                <a:cubicBezTo>
                  <a:pt x="2435356" y="2442954"/>
                  <a:pt x="2458994" y="2430162"/>
                  <a:pt x="2483708" y="2421924"/>
                </a:cubicBezTo>
                <a:lnTo>
                  <a:pt x="2520778" y="2409568"/>
                </a:lnTo>
                <a:cubicBezTo>
                  <a:pt x="2529016" y="2397211"/>
                  <a:pt x="2534990" y="2382998"/>
                  <a:pt x="2545491" y="2372497"/>
                </a:cubicBezTo>
                <a:cubicBezTo>
                  <a:pt x="2555992" y="2361996"/>
                  <a:pt x="2573285" y="2359381"/>
                  <a:pt x="2582562" y="2347784"/>
                </a:cubicBezTo>
                <a:cubicBezTo>
                  <a:pt x="2590699" y="2337613"/>
                  <a:pt x="2587693" y="2321551"/>
                  <a:pt x="2594918" y="2310714"/>
                </a:cubicBezTo>
                <a:cubicBezTo>
                  <a:pt x="2604612" y="2296174"/>
                  <a:pt x="2619632" y="2286000"/>
                  <a:pt x="2631989" y="2273643"/>
                </a:cubicBezTo>
                <a:cubicBezTo>
                  <a:pt x="2636108" y="2261286"/>
                  <a:pt x="2638520" y="2248223"/>
                  <a:pt x="2644345" y="2236573"/>
                </a:cubicBezTo>
                <a:cubicBezTo>
                  <a:pt x="2650987" y="2223290"/>
                  <a:pt x="2667138" y="2214229"/>
                  <a:pt x="2669059" y="2199503"/>
                </a:cubicBezTo>
                <a:cubicBezTo>
                  <a:pt x="2679727" y="2117715"/>
                  <a:pt x="2671962" y="2034306"/>
                  <a:pt x="2681416" y="1952368"/>
                </a:cubicBezTo>
                <a:cubicBezTo>
                  <a:pt x="2684402" y="1926489"/>
                  <a:pt x="2706129" y="1878227"/>
                  <a:pt x="2706129" y="1878227"/>
                </a:cubicBezTo>
                <a:cubicBezTo>
                  <a:pt x="2701471" y="1747798"/>
                  <a:pt x="2713056" y="1551660"/>
                  <a:pt x="2669059" y="1408670"/>
                </a:cubicBezTo>
                <a:cubicBezTo>
                  <a:pt x="2664692" y="1394476"/>
                  <a:pt x="2652583" y="1383957"/>
                  <a:pt x="2644345" y="1371600"/>
                </a:cubicBezTo>
                <a:cubicBezTo>
                  <a:pt x="2636107" y="1346887"/>
                  <a:pt x="2622509" y="1323351"/>
                  <a:pt x="2619632" y="1297460"/>
                </a:cubicBezTo>
                <a:cubicBezTo>
                  <a:pt x="2611942" y="1228251"/>
                  <a:pt x="2610656" y="1187418"/>
                  <a:pt x="2594918" y="1124465"/>
                </a:cubicBezTo>
                <a:cubicBezTo>
                  <a:pt x="2591759" y="1111829"/>
                  <a:pt x="2585721" y="1100031"/>
                  <a:pt x="2582562" y="1087395"/>
                </a:cubicBezTo>
                <a:cubicBezTo>
                  <a:pt x="2577468" y="1067020"/>
                  <a:pt x="2575975" y="1045805"/>
                  <a:pt x="2570205" y="1025611"/>
                </a:cubicBezTo>
                <a:cubicBezTo>
                  <a:pt x="2559470" y="988039"/>
                  <a:pt x="2545492" y="951470"/>
                  <a:pt x="2533135" y="914400"/>
                </a:cubicBezTo>
                <a:cubicBezTo>
                  <a:pt x="2529016" y="902043"/>
                  <a:pt x="2523332" y="890102"/>
                  <a:pt x="2520778" y="877330"/>
                </a:cubicBezTo>
                <a:cubicBezTo>
                  <a:pt x="2496938" y="758130"/>
                  <a:pt x="2526131" y="863323"/>
                  <a:pt x="2483708" y="778476"/>
                </a:cubicBezTo>
                <a:cubicBezTo>
                  <a:pt x="2467566" y="746191"/>
                  <a:pt x="2456114" y="697831"/>
                  <a:pt x="2434281" y="667265"/>
                </a:cubicBezTo>
                <a:cubicBezTo>
                  <a:pt x="2424124" y="653045"/>
                  <a:pt x="2409567" y="642552"/>
                  <a:pt x="2397210" y="630195"/>
                </a:cubicBezTo>
                <a:cubicBezTo>
                  <a:pt x="2393091" y="613719"/>
                  <a:pt x="2394593" y="594681"/>
                  <a:pt x="2384854" y="580768"/>
                </a:cubicBezTo>
                <a:cubicBezTo>
                  <a:pt x="2337918" y="513717"/>
                  <a:pt x="2320771" y="511656"/>
                  <a:pt x="2261286" y="481914"/>
                </a:cubicBezTo>
                <a:cubicBezTo>
                  <a:pt x="2215977" y="413950"/>
                  <a:pt x="2261286" y="471616"/>
                  <a:pt x="2199502" y="420130"/>
                </a:cubicBezTo>
                <a:cubicBezTo>
                  <a:pt x="2186077" y="408943"/>
                  <a:pt x="2176226" y="393789"/>
                  <a:pt x="2162432" y="383060"/>
                </a:cubicBezTo>
                <a:cubicBezTo>
                  <a:pt x="2138987" y="364825"/>
                  <a:pt x="2109293" y="354636"/>
                  <a:pt x="2088291" y="333633"/>
                </a:cubicBezTo>
                <a:cubicBezTo>
                  <a:pt x="2020478" y="265818"/>
                  <a:pt x="2082963" y="323458"/>
                  <a:pt x="2014151" y="271849"/>
                </a:cubicBezTo>
                <a:cubicBezTo>
                  <a:pt x="1995972" y="258215"/>
                  <a:pt x="1943228" y="211673"/>
                  <a:pt x="1915297" y="197708"/>
                </a:cubicBezTo>
                <a:cubicBezTo>
                  <a:pt x="1903647" y="191883"/>
                  <a:pt x="1890584" y="189471"/>
                  <a:pt x="1878227" y="185352"/>
                </a:cubicBezTo>
                <a:cubicBezTo>
                  <a:pt x="1861751" y="172995"/>
                  <a:pt x="1844437" y="161684"/>
                  <a:pt x="1828800" y="148281"/>
                </a:cubicBezTo>
                <a:cubicBezTo>
                  <a:pt x="1815532" y="136908"/>
                  <a:pt x="1805949" y="121368"/>
                  <a:pt x="1791729" y="111211"/>
                </a:cubicBezTo>
                <a:cubicBezTo>
                  <a:pt x="1756933" y="86357"/>
                  <a:pt x="1732680" y="84092"/>
                  <a:pt x="1692875" y="74141"/>
                </a:cubicBezTo>
                <a:cubicBezTo>
                  <a:pt x="1676399" y="61784"/>
                  <a:pt x="1661868" y="46280"/>
                  <a:pt x="1643448" y="37070"/>
                </a:cubicBezTo>
                <a:cubicBezTo>
                  <a:pt x="1580865" y="5778"/>
                  <a:pt x="1527988" y="7766"/>
                  <a:pt x="1458097" y="0"/>
                </a:cubicBezTo>
                <a:cubicBezTo>
                  <a:pt x="1355124" y="4119"/>
                  <a:pt x="1251930" y="4453"/>
                  <a:pt x="1149178" y="12357"/>
                </a:cubicBezTo>
                <a:cubicBezTo>
                  <a:pt x="1091099" y="16825"/>
                  <a:pt x="976183" y="37070"/>
                  <a:pt x="976183" y="37070"/>
                </a:cubicBezTo>
                <a:cubicBezTo>
                  <a:pt x="959707" y="45308"/>
                  <a:pt x="944400" y="56491"/>
                  <a:pt x="926756" y="61784"/>
                </a:cubicBezTo>
                <a:cubicBezTo>
                  <a:pt x="902758" y="68983"/>
                  <a:pt x="877074" y="68706"/>
                  <a:pt x="852616" y="74141"/>
                </a:cubicBezTo>
                <a:cubicBezTo>
                  <a:pt x="839901" y="76967"/>
                  <a:pt x="827902" y="82378"/>
                  <a:pt x="815545" y="86497"/>
                </a:cubicBezTo>
                <a:cubicBezTo>
                  <a:pt x="790832" y="102973"/>
                  <a:pt x="769583" y="126531"/>
                  <a:pt x="741405" y="135924"/>
                </a:cubicBezTo>
                <a:cubicBezTo>
                  <a:pt x="729048" y="140043"/>
                  <a:pt x="715985" y="142456"/>
                  <a:pt x="704335" y="148281"/>
                </a:cubicBezTo>
                <a:cubicBezTo>
                  <a:pt x="691052" y="154923"/>
                  <a:pt x="681221" y="167920"/>
                  <a:pt x="667264" y="172995"/>
                </a:cubicBezTo>
                <a:cubicBezTo>
                  <a:pt x="635344" y="184602"/>
                  <a:pt x="600632" y="186967"/>
                  <a:pt x="568410" y="197708"/>
                </a:cubicBezTo>
                <a:cubicBezTo>
                  <a:pt x="543697" y="205946"/>
                  <a:pt x="520254" y="220566"/>
                  <a:pt x="494270" y="222422"/>
                </a:cubicBezTo>
                <a:lnTo>
                  <a:pt x="321275" y="234779"/>
                </a:lnTo>
                <a:cubicBezTo>
                  <a:pt x="296562" y="238898"/>
                  <a:pt x="271593" y="241700"/>
                  <a:pt x="247135" y="247135"/>
                </a:cubicBezTo>
                <a:cubicBezTo>
                  <a:pt x="234420" y="249961"/>
                  <a:pt x="222701" y="256333"/>
                  <a:pt x="210064" y="259492"/>
                </a:cubicBezTo>
                <a:cubicBezTo>
                  <a:pt x="70342" y="294423"/>
                  <a:pt x="233194" y="243544"/>
                  <a:pt x="74140" y="296562"/>
                </a:cubicBezTo>
                <a:cubicBezTo>
                  <a:pt x="61783" y="300681"/>
                  <a:pt x="47907" y="301694"/>
                  <a:pt x="37070" y="308919"/>
                </a:cubicBezTo>
                <a:lnTo>
                  <a:pt x="0" y="333633"/>
                </a:lnTo>
                <a:cubicBezTo>
                  <a:pt x="16040" y="381755"/>
                  <a:pt x="3146" y="361493"/>
                  <a:pt x="37070" y="395416"/>
                </a:cubicBezTo>
                <a:lnTo>
                  <a:pt x="49427" y="432487"/>
                </a:lnTo>
              </a:path>
            </a:pathLst>
          </a:cu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10">
            <a:extLst>
              <a:ext uri="{FF2B5EF4-FFF2-40B4-BE49-F238E27FC236}">
                <a16:creationId xmlns:a16="http://schemas.microsoft.com/office/drawing/2014/main" id="{07A60E61-CBFA-4C5C-8566-50ACA42A3F04}"/>
              </a:ext>
            </a:extLst>
          </p:cNvPr>
          <p:cNvSpPr txBox="1">
            <a:spLocks noChangeArrowheads="1"/>
          </p:cNvSpPr>
          <p:nvPr/>
        </p:nvSpPr>
        <p:spPr bwMode="auto">
          <a:xfrm>
            <a:off x="685800" y="203200"/>
            <a:ext cx="82248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a:t>Which Came First? </a:t>
            </a:r>
            <a:r>
              <a:rPr lang="en-US" altLang="en-US" sz="2800">
                <a:solidFill>
                  <a:srgbClr val="C00000"/>
                </a:solidFill>
              </a:rPr>
              <a:t>Nucleic acids or Proteins</a:t>
            </a:r>
          </a:p>
        </p:txBody>
      </p:sp>
      <p:grpSp>
        <p:nvGrpSpPr>
          <p:cNvPr id="41987" name="Group 46">
            <a:extLst>
              <a:ext uri="{FF2B5EF4-FFF2-40B4-BE49-F238E27FC236}">
                <a16:creationId xmlns:a16="http://schemas.microsoft.com/office/drawing/2014/main" id="{C4AB2AD0-8560-4985-AD72-A759889E4BD2}"/>
              </a:ext>
            </a:extLst>
          </p:cNvPr>
          <p:cNvGrpSpPr>
            <a:grpSpLocks/>
          </p:cNvGrpSpPr>
          <p:nvPr/>
        </p:nvGrpSpPr>
        <p:grpSpPr bwMode="auto">
          <a:xfrm>
            <a:off x="1177925" y="1420813"/>
            <a:ext cx="6194425" cy="1619250"/>
            <a:chOff x="742" y="810"/>
            <a:chExt cx="3902" cy="1020"/>
          </a:xfrm>
        </p:grpSpPr>
        <p:grpSp>
          <p:nvGrpSpPr>
            <p:cNvPr id="41994" name="Group 32">
              <a:extLst>
                <a:ext uri="{FF2B5EF4-FFF2-40B4-BE49-F238E27FC236}">
                  <a16:creationId xmlns:a16="http://schemas.microsoft.com/office/drawing/2014/main" id="{987EEFCA-CB7E-4D30-9499-4C07DA1A4C0A}"/>
                </a:ext>
              </a:extLst>
            </p:cNvPr>
            <p:cNvGrpSpPr>
              <a:grpSpLocks/>
            </p:cNvGrpSpPr>
            <p:nvPr/>
          </p:nvGrpSpPr>
          <p:grpSpPr bwMode="auto">
            <a:xfrm>
              <a:off x="742" y="884"/>
              <a:ext cx="3902" cy="946"/>
              <a:chOff x="742" y="1091"/>
              <a:chExt cx="3902" cy="946"/>
            </a:xfrm>
          </p:grpSpPr>
          <p:sp>
            <p:nvSpPr>
              <p:cNvPr id="41999" name="Text Box 33">
                <a:extLst>
                  <a:ext uri="{FF2B5EF4-FFF2-40B4-BE49-F238E27FC236}">
                    <a16:creationId xmlns:a16="http://schemas.microsoft.com/office/drawing/2014/main" id="{505CAA58-67F1-474C-8959-80A5C34588E9}"/>
                  </a:ext>
                </a:extLst>
              </p:cNvPr>
              <p:cNvSpPr txBox="1">
                <a:spLocks noChangeArrowheads="1"/>
              </p:cNvSpPr>
              <p:nvPr/>
            </p:nvSpPr>
            <p:spPr bwMode="auto">
              <a:xfrm>
                <a:off x="2701" y="1368"/>
                <a:ext cx="3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solidFill>
                      <a:srgbClr val="0000FF"/>
                    </a:solidFill>
                  </a:rPr>
                  <a:t>RNA</a:t>
                </a:r>
              </a:p>
            </p:txBody>
          </p:sp>
          <p:sp>
            <p:nvSpPr>
              <p:cNvPr id="42000" name="Text Box 34">
                <a:extLst>
                  <a:ext uri="{FF2B5EF4-FFF2-40B4-BE49-F238E27FC236}">
                    <a16:creationId xmlns:a16="http://schemas.microsoft.com/office/drawing/2014/main" id="{32923E78-C07F-4AC0-875A-88BC53E9A5E8}"/>
                  </a:ext>
                </a:extLst>
              </p:cNvPr>
              <p:cNvSpPr txBox="1">
                <a:spLocks noChangeArrowheads="1"/>
              </p:cNvSpPr>
              <p:nvPr/>
            </p:nvSpPr>
            <p:spPr bwMode="auto">
              <a:xfrm>
                <a:off x="4087" y="1378"/>
                <a:ext cx="55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solidFill>
                      <a:srgbClr val="0000FF"/>
                    </a:solidFill>
                  </a:rPr>
                  <a:t>Protein</a:t>
                </a:r>
              </a:p>
            </p:txBody>
          </p:sp>
          <p:sp>
            <p:nvSpPr>
              <p:cNvPr id="42001" name="Line 35">
                <a:extLst>
                  <a:ext uri="{FF2B5EF4-FFF2-40B4-BE49-F238E27FC236}">
                    <a16:creationId xmlns:a16="http://schemas.microsoft.com/office/drawing/2014/main" id="{9EE9BD8D-1D3B-47DD-8521-E2304CB3A39F}"/>
                  </a:ext>
                </a:extLst>
              </p:cNvPr>
              <p:cNvSpPr>
                <a:spLocks noChangeShapeType="1"/>
              </p:cNvSpPr>
              <p:nvPr/>
            </p:nvSpPr>
            <p:spPr bwMode="auto">
              <a:xfrm>
                <a:off x="1725" y="1484"/>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42002" name="Line 36">
                <a:extLst>
                  <a:ext uri="{FF2B5EF4-FFF2-40B4-BE49-F238E27FC236}">
                    <a16:creationId xmlns:a16="http://schemas.microsoft.com/office/drawing/2014/main" id="{0FC0B3A2-5A8A-4558-9315-DF08F49B5F22}"/>
                  </a:ext>
                </a:extLst>
              </p:cNvPr>
              <p:cNvSpPr>
                <a:spLocks noChangeShapeType="1"/>
              </p:cNvSpPr>
              <p:nvPr/>
            </p:nvSpPr>
            <p:spPr bwMode="auto">
              <a:xfrm>
                <a:off x="3117" y="1483"/>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pic>
            <p:nvPicPr>
              <p:cNvPr id="42003" name="Picture 37" descr="arrow_clockwise">
                <a:extLst>
                  <a:ext uri="{FF2B5EF4-FFF2-40B4-BE49-F238E27FC236}">
                    <a16:creationId xmlns:a16="http://schemas.microsoft.com/office/drawing/2014/main" id="{D99C247F-3E28-410E-BAC6-AF02ECDFA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898679" flipV="1">
                <a:off x="906" y="1110"/>
                <a:ext cx="729" cy="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4" name="Text Box 38">
                <a:extLst>
                  <a:ext uri="{FF2B5EF4-FFF2-40B4-BE49-F238E27FC236}">
                    <a16:creationId xmlns:a16="http://schemas.microsoft.com/office/drawing/2014/main" id="{1F54ECDC-1386-449B-BD43-FD61CA50E889}"/>
                  </a:ext>
                </a:extLst>
              </p:cNvPr>
              <p:cNvSpPr txBox="1">
                <a:spLocks noChangeArrowheads="1"/>
              </p:cNvSpPr>
              <p:nvPr/>
            </p:nvSpPr>
            <p:spPr bwMode="auto">
              <a:xfrm>
                <a:off x="1331" y="1363"/>
                <a:ext cx="3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solidFill>
                      <a:srgbClr val="0000FF"/>
                    </a:solidFill>
                  </a:rPr>
                  <a:t>DNA</a:t>
                </a:r>
              </a:p>
            </p:txBody>
          </p:sp>
          <p:sp>
            <p:nvSpPr>
              <p:cNvPr id="42005" name="Text Box 39">
                <a:extLst>
                  <a:ext uri="{FF2B5EF4-FFF2-40B4-BE49-F238E27FC236}">
                    <a16:creationId xmlns:a16="http://schemas.microsoft.com/office/drawing/2014/main" id="{FC4733CD-2394-4406-BF3E-1EE0955944F5}"/>
                  </a:ext>
                </a:extLst>
              </p:cNvPr>
              <p:cNvSpPr txBox="1">
                <a:spLocks noChangeArrowheads="1"/>
              </p:cNvSpPr>
              <p:nvPr/>
            </p:nvSpPr>
            <p:spPr bwMode="auto">
              <a:xfrm>
                <a:off x="1692" y="1529"/>
                <a:ext cx="85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0">
                    <a:solidFill>
                      <a:srgbClr val="800000"/>
                    </a:solidFill>
                  </a:rPr>
                  <a:t>Transcription</a:t>
                </a:r>
              </a:p>
            </p:txBody>
          </p:sp>
          <p:sp>
            <p:nvSpPr>
              <p:cNvPr id="42006" name="Text Box 40">
                <a:extLst>
                  <a:ext uri="{FF2B5EF4-FFF2-40B4-BE49-F238E27FC236}">
                    <a16:creationId xmlns:a16="http://schemas.microsoft.com/office/drawing/2014/main" id="{DFDF4126-EEF7-4761-A431-415766632F70}"/>
                  </a:ext>
                </a:extLst>
              </p:cNvPr>
              <p:cNvSpPr txBox="1">
                <a:spLocks noChangeArrowheads="1"/>
              </p:cNvSpPr>
              <p:nvPr/>
            </p:nvSpPr>
            <p:spPr bwMode="auto">
              <a:xfrm>
                <a:off x="3154" y="1517"/>
                <a:ext cx="74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0">
                    <a:solidFill>
                      <a:srgbClr val="800000"/>
                    </a:solidFill>
                  </a:rPr>
                  <a:t>Translation</a:t>
                </a:r>
              </a:p>
            </p:txBody>
          </p:sp>
          <p:sp>
            <p:nvSpPr>
              <p:cNvPr id="42007" name="Text Box 41">
                <a:extLst>
                  <a:ext uri="{FF2B5EF4-FFF2-40B4-BE49-F238E27FC236}">
                    <a16:creationId xmlns:a16="http://schemas.microsoft.com/office/drawing/2014/main" id="{5DE23830-D283-4604-A50E-2AF24BCBD927}"/>
                  </a:ext>
                </a:extLst>
              </p:cNvPr>
              <p:cNvSpPr txBox="1">
                <a:spLocks noChangeArrowheads="1"/>
              </p:cNvSpPr>
              <p:nvPr/>
            </p:nvSpPr>
            <p:spPr bwMode="auto">
              <a:xfrm>
                <a:off x="742" y="1825"/>
                <a:ext cx="74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en-US" sz="1600" b="0">
                    <a:solidFill>
                      <a:srgbClr val="800000"/>
                    </a:solidFill>
                  </a:rPr>
                  <a:t>Replication</a:t>
                </a:r>
              </a:p>
            </p:txBody>
          </p:sp>
        </p:grpSp>
        <p:grpSp>
          <p:nvGrpSpPr>
            <p:cNvPr id="41995" name="Group 42">
              <a:extLst>
                <a:ext uri="{FF2B5EF4-FFF2-40B4-BE49-F238E27FC236}">
                  <a16:creationId xmlns:a16="http://schemas.microsoft.com/office/drawing/2014/main" id="{97ACE953-B2EA-4215-B442-5487ECCF58FA}"/>
                </a:ext>
              </a:extLst>
            </p:cNvPr>
            <p:cNvGrpSpPr>
              <a:grpSpLocks/>
            </p:cNvGrpSpPr>
            <p:nvPr/>
          </p:nvGrpSpPr>
          <p:grpSpPr bwMode="auto">
            <a:xfrm>
              <a:off x="831" y="810"/>
              <a:ext cx="3196" cy="327"/>
              <a:chOff x="831" y="1017"/>
              <a:chExt cx="3196" cy="327"/>
            </a:xfrm>
          </p:grpSpPr>
          <p:sp>
            <p:nvSpPr>
              <p:cNvPr id="41996" name="Text Box 43">
                <a:extLst>
                  <a:ext uri="{FF2B5EF4-FFF2-40B4-BE49-F238E27FC236}">
                    <a16:creationId xmlns:a16="http://schemas.microsoft.com/office/drawing/2014/main" id="{F7C4CF1D-8E8C-48EA-BE73-AEA34F2317E1}"/>
                  </a:ext>
                </a:extLst>
              </p:cNvPr>
              <p:cNvSpPr txBox="1">
                <a:spLocks noChangeArrowheads="1"/>
              </p:cNvSpPr>
              <p:nvPr/>
            </p:nvSpPr>
            <p:spPr bwMode="auto">
              <a:xfrm rot="-2301070">
                <a:off x="1923" y="1017"/>
                <a:ext cx="10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0" i="1">
                    <a:solidFill>
                      <a:srgbClr val="006600"/>
                    </a:solidFill>
                  </a:rPr>
                  <a:t>RNA Polymerase</a:t>
                </a:r>
              </a:p>
            </p:txBody>
          </p:sp>
          <p:sp>
            <p:nvSpPr>
              <p:cNvPr id="41997" name="Text Box 44">
                <a:extLst>
                  <a:ext uri="{FF2B5EF4-FFF2-40B4-BE49-F238E27FC236}">
                    <a16:creationId xmlns:a16="http://schemas.microsoft.com/office/drawing/2014/main" id="{132A1A7B-7F56-4A13-8EA1-320A86469451}"/>
                  </a:ext>
                </a:extLst>
              </p:cNvPr>
              <p:cNvSpPr txBox="1">
                <a:spLocks noChangeArrowheads="1"/>
              </p:cNvSpPr>
              <p:nvPr/>
            </p:nvSpPr>
            <p:spPr bwMode="auto">
              <a:xfrm rot="-2301070">
                <a:off x="3336" y="1132"/>
                <a:ext cx="6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0" i="1">
                    <a:solidFill>
                      <a:srgbClr val="006600"/>
                    </a:solidFill>
                  </a:rPr>
                  <a:t>Ribosome</a:t>
                </a:r>
              </a:p>
            </p:txBody>
          </p:sp>
          <p:sp>
            <p:nvSpPr>
              <p:cNvPr id="41998" name="Text Box 45">
                <a:extLst>
                  <a:ext uri="{FF2B5EF4-FFF2-40B4-BE49-F238E27FC236}">
                    <a16:creationId xmlns:a16="http://schemas.microsoft.com/office/drawing/2014/main" id="{0EB005AC-E53E-443A-81FD-F9E2F78D2EE4}"/>
                  </a:ext>
                </a:extLst>
              </p:cNvPr>
              <p:cNvSpPr txBox="1">
                <a:spLocks noChangeArrowheads="1"/>
              </p:cNvSpPr>
              <p:nvPr/>
            </p:nvSpPr>
            <p:spPr bwMode="auto">
              <a:xfrm rot="-2301070">
                <a:off x="831" y="1026"/>
                <a:ext cx="109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b="0" i="1">
                    <a:solidFill>
                      <a:srgbClr val="006600"/>
                    </a:solidFill>
                  </a:rPr>
                  <a:t>DNA Polymerase</a:t>
                </a:r>
              </a:p>
            </p:txBody>
          </p:sp>
        </p:grpSp>
      </p:grpSp>
      <p:grpSp>
        <p:nvGrpSpPr>
          <p:cNvPr id="5" name="Group 55">
            <a:extLst>
              <a:ext uri="{FF2B5EF4-FFF2-40B4-BE49-F238E27FC236}">
                <a16:creationId xmlns:a16="http://schemas.microsoft.com/office/drawing/2014/main" id="{FB218C92-5DE8-4A0E-908A-9F21F0B21317}"/>
              </a:ext>
            </a:extLst>
          </p:cNvPr>
          <p:cNvGrpSpPr>
            <a:grpSpLocks/>
          </p:cNvGrpSpPr>
          <p:nvPr/>
        </p:nvGrpSpPr>
        <p:grpSpPr bwMode="auto">
          <a:xfrm>
            <a:off x="2351088" y="3238500"/>
            <a:ext cx="4387850" cy="2225675"/>
            <a:chOff x="1814" y="1811"/>
            <a:chExt cx="2764" cy="1402"/>
          </a:xfrm>
        </p:grpSpPr>
        <p:pic>
          <p:nvPicPr>
            <p:cNvPr id="41992" name="Picture 48" descr="chickenegg1">
              <a:extLst>
                <a:ext uri="{FF2B5EF4-FFF2-40B4-BE49-F238E27FC236}">
                  <a16:creationId xmlns:a16="http://schemas.microsoft.com/office/drawing/2014/main" id="{2D3D3436-039E-454C-BA66-DB3F610D36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 y="1811"/>
              <a:ext cx="2255" cy="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3" name="Picture 52" descr="p0324">
              <a:extLst>
                <a:ext uri="{FF2B5EF4-FFF2-40B4-BE49-F238E27FC236}">
                  <a16:creationId xmlns:a16="http://schemas.microsoft.com/office/drawing/2014/main" id="{DC7A7777-576B-49B7-AC62-6DF696008B3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127" y="2109"/>
              <a:ext cx="451" cy="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6">
            <a:extLst>
              <a:ext uri="{FF2B5EF4-FFF2-40B4-BE49-F238E27FC236}">
                <a16:creationId xmlns:a16="http://schemas.microsoft.com/office/drawing/2014/main" id="{C565EA39-29BF-4098-BF8C-566841DD5F11}"/>
              </a:ext>
            </a:extLst>
          </p:cNvPr>
          <p:cNvGrpSpPr>
            <a:grpSpLocks/>
          </p:cNvGrpSpPr>
          <p:nvPr/>
        </p:nvGrpSpPr>
        <p:grpSpPr bwMode="auto">
          <a:xfrm>
            <a:off x="693738" y="1333500"/>
            <a:ext cx="4392612" cy="5294313"/>
            <a:chOff x="437" y="665"/>
            <a:chExt cx="2767" cy="3335"/>
          </a:xfrm>
        </p:grpSpPr>
        <p:sp>
          <p:nvSpPr>
            <p:cNvPr id="41990" name="Text Box 11">
              <a:extLst>
                <a:ext uri="{FF2B5EF4-FFF2-40B4-BE49-F238E27FC236}">
                  <a16:creationId xmlns:a16="http://schemas.microsoft.com/office/drawing/2014/main" id="{7899220D-16A0-49CD-A040-8105EBEE64F7}"/>
                </a:ext>
              </a:extLst>
            </p:cNvPr>
            <p:cNvSpPr txBox="1">
              <a:spLocks noChangeArrowheads="1"/>
            </p:cNvSpPr>
            <p:nvPr/>
          </p:nvSpPr>
          <p:spPr bwMode="auto">
            <a:xfrm>
              <a:off x="437" y="3750"/>
              <a:ext cx="235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a:cs typeface="Arial" panose="020B0604020202020204" pitchFamily="34" charset="0"/>
                </a:rPr>
                <a:t>►</a:t>
              </a:r>
              <a:r>
                <a:rPr lang="en-US" altLang="en-US" sz="2000"/>
                <a:t>RNA has enzymatic activity</a:t>
              </a:r>
            </a:p>
          </p:txBody>
        </p:sp>
        <p:pic>
          <p:nvPicPr>
            <p:cNvPr id="41991" name="Picture 54" descr="MC900434665[1]">
              <a:extLst>
                <a:ext uri="{FF2B5EF4-FFF2-40B4-BE49-F238E27FC236}">
                  <a16:creationId xmlns:a16="http://schemas.microsoft.com/office/drawing/2014/main" id="{D307888E-BE97-4046-B9C3-A5B8F37235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5" y="665"/>
              <a:ext cx="419"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6" name="Picture 6">
            <a:extLst>
              <a:ext uri="{FF2B5EF4-FFF2-40B4-BE49-F238E27FC236}">
                <a16:creationId xmlns:a16="http://schemas.microsoft.com/office/drawing/2014/main" id="{D3DBFE2B-8A82-40BA-825F-8D6FC29062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75" y="755650"/>
            <a:ext cx="240030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1" name="Picture 7" descr="75130043Fig1">
            <a:extLst>
              <a:ext uri="{FF2B5EF4-FFF2-40B4-BE49-F238E27FC236}">
                <a16:creationId xmlns:a16="http://schemas.microsoft.com/office/drawing/2014/main" id="{A8D8CA91-6D38-4D53-B654-9BFE404F66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3550" y="939800"/>
            <a:ext cx="2138363" cy="214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Text Box 10">
            <a:extLst>
              <a:ext uri="{FF2B5EF4-FFF2-40B4-BE49-F238E27FC236}">
                <a16:creationId xmlns:a16="http://schemas.microsoft.com/office/drawing/2014/main" id="{950C0287-01DD-41A6-9DB5-FB821341C0C4}"/>
              </a:ext>
            </a:extLst>
          </p:cNvPr>
          <p:cNvSpPr txBox="1">
            <a:spLocks noChangeArrowheads="1"/>
          </p:cNvSpPr>
          <p:nvPr/>
        </p:nvSpPr>
        <p:spPr bwMode="auto">
          <a:xfrm>
            <a:off x="269875" y="39688"/>
            <a:ext cx="848201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a:t>What Happens Inside the Ribosome? Chemical and Physical Consideration of Protein Synthesis </a:t>
            </a:r>
          </a:p>
        </p:txBody>
      </p:sp>
      <p:grpSp>
        <p:nvGrpSpPr>
          <p:cNvPr id="2" name="Group 28">
            <a:extLst>
              <a:ext uri="{FF2B5EF4-FFF2-40B4-BE49-F238E27FC236}">
                <a16:creationId xmlns:a16="http://schemas.microsoft.com/office/drawing/2014/main" id="{33624392-B0BC-4A5F-9042-E49EB4DEC153}"/>
              </a:ext>
            </a:extLst>
          </p:cNvPr>
          <p:cNvGrpSpPr>
            <a:grpSpLocks/>
          </p:cNvGrpSpPr>
          <p:nvPr/>
        </p:nvGrpSpPr>
        <p:grpSpPr bwMode="auto">
          <a:xfrm>
            <a:off x="3898900" y="3101975"/>
            <a:ext cx="5103813" cy="3763963"/>
            <a:chOff x="2456" y="1954"/>
            <a:chExt cx="3215" cy="2371"/>
          </a:xfrm>
        </p:grpSpPr>
        <p:grpSp>
          <p:nvGrpSpPr>
            <p:cNvPr id="43024" name="Group 21">
              <a:extLst>
                <a:ext uri="{FF2B5EF4-FFF2-40B4-BE49-F238E27FC236}">
                  <a16:creationId xmlns:a16="http://schemas.microsoft.com/office/drawing/2014/main" id="{7EF42C95-D82C-4F68-916A-915CA9B2F983}"/>
                </a:ext>
              </a:extLst>
            </p:cNvPr>
            <p:cNvGrpSpPr>
              <a:grpSpLocks/>
            </p:cNvGrpSpPr>
            <p:nvPr/>
          </p:nvGrpSpPr>
          <p:grpSpPr bwMode="auto">
            <a:xfrm>
              <a:off x="2468" y="1954"/>
              <a:ext cx="3203" cy="2371"/>
              <a:chOff x="2468" y="1954"/>
              <a:chExt cx="3203" cy="2371"/>
            </a:xfrm>
          </p:grpSpPr>
          <p:pic>
            <p:nvPicPr>
              <p:cNvPr id="43031" name="Picture 9" descr="ee1">
                <a:extLst>
                  <a:ext uri="{FF2B5EF4-FFF2-40B4-BE49-F238E27FC236}">
                    <a16:creationId xmlns:a16="http://schemas.microsoft.com/office/drawing/2014/main" id="{67973488-38D0-4EA4-A4EB-0B3E7224B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7" y="1954"/>
                <a:ext cx="3164" cy="2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2" name="Rectangle 14">
                <a:extLst>
                  <a:ext uri="{FF2B5EF4-FFF2-40B4-BE49-F238E27FC236}">
                    <a16:creationId xmlns:a16="http://schemas.microsoft.com/office/drawing/2014/main" id="{32C5A397-004E-497D-AFAD-339E97B21169}"/>
                  </a:ext>
                </a:extLst>
              </p:cNvPr>
              <p:cNvSpPr>
                <a:spLocks noChangeArrowheads="1"/>
              </p:cNvSpPr>
              <p:nvPr/>
            </p:nvSpPr>
            <p:spPr bwMode="auto">
              <a:xfrm>
                <a:off x="3329" y="4097"/>
                <a:ext cx="799" cy="17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
            <p:nvSpPr>
              <p:cNvPr id="43033" name="Rectangle 11">
                <a:extLst>
                  <a:ext uri="{FF2B5EF4-FFF2-40B4-BE49-F238E27FC236}">
                    <a16:creationId xmlns:a16="http://schemas.microsoft.com/office/drawing/2014/main" id="{CA339CC3-CB8A-45AC-9C38-229F612A71A6}"/>
                  </a:ext>
                </a:extLst>
              </p:cNvPr>
              <p:cNvSpPr>
                <a:spLocks noChangeArrowheads="1"/>
              </p:cNvSpPr>
              <p:nvPr/>
            </p:nvSpPr>
            <p:spPr bwMode="auto">
              <a:xfrm>
                <a:off x="2468" y="1975"/>
                <a:ext cx="3200" cy="30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
            <p:nvSpPr>
              <p:cNvPr id="43034" name="Rectangle 12">
                <a:extLst>
                  <a:ext uri="{FF2B5EF4-FFF2-40B4-BE49-F238E27FC236}">
                    <a16:creationId xmlns:a16="http://schemas.microsoft.com/office/drawing/2014/main" id="{31C93C82-DEE4-448C-9BAD-653AD4A2660D}"/>
                  </a:ext>
                </a:extLst>
              </p:cNvPr>
              <p:cNvSpPr>
                <a:spLocks noChangeArrowheads="1"/>
              </p:cNvSpPr>
              <p:nvPr/>
            </p:nvSpPr>
            <p:spPr bwMode="auto">
              <a:xfrm>
                <a:off x="2469" y="2258"/>
                <a:ext cx="1481" cy="18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
            <p:nvSpPr>
              <p:cNvPr id="43035" name="Rectangle 13">
                <a:extLst>
                  <a:ext uri="{FF2B5EF4-FFF2-40B4-BE49-F238E27FC236}">
                    <a16:creationId xmlns:a16="http://schemas.microsoft.com/office/drawing/2014/main" id="{FED09C1B-D755-4886-8C6D-C7C50A9782B8}"/>
                  </a:ext>
                </a:extLst>
              </p:cNvPr>
              <p:cNvSpPr>
                <a:spLocks noChangeArrowheads="1"/>
              </p:cNvSpPr>
              <p:nvPr/>
            </p:nvSpPr>
            <p:spPr bwMode="auto">
              <a:xfrm>
                <a:off x="3154" y="3112"/>
                <a:ext cx="595" cy="1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
            <p:nvSpPr>
              <p:cNvPr id="43036" name="Freeform 15">
                <a:extLst>
                  <a:ext uri="{FF2B5EF4-FFF2-40B4-BE49-F238E27FC236}">
                    <a16:creationId xmlns:a16="http://schemas.microsoft.com/office/drawing/2014/main" id="{F0628EDA-E1F0-4884-B07E-E6A02FDAF85B}"/>
                  </a:ext>
                </a:extLst>
              </p:cNvPr>
              <p:cNvSpPr>
                <a:spLocks/>
              </p:cNvSpPr>
              <p:nvPr/>
            </p:nvSpPr>
            <p:spPr bwMode="auto">
              <a:xfrm>
                <a:off x="4458" y="3028"/>
                <a:ext cx="552" cy="185"/>
              </a:xfrm>
              <a:custGeom>
                <a:avLst/>
                <a:gdLst>
                  <a:gd name="T0" fmla="*/ 138 w 552"/>
                  <a:gd name="T1" fmla="*/ 14 h 185"/>
                  <a:gd name="T2" fmla="*/ 6 w 552"/>
                  <a:gd name="T3" fmla="*/ 38 h 185"/>
                  <a:gd name="T4" fmla="*/ 12 w 552"/>
                  <a:gd name="T5" fmla="*/ 134 h 185"/>
                  <a:gd name="T6" fmla="*/ 48 w 552"/>
                  <a:gd name="T7" fmla="*/ 140 h 185"/>
                  <a:gd name="T8" fmla="*/ 102 w 552"/>
                  <a:gd name="T9" fmla="*/ 158 h 185"/>
                  <a:gd name="T10" fmla="*/ 354 w 552"/>
                  <a:gd name="T11" fmla="*/ 164 h 185"/>
                  <a:gd name="T12" fmla="*/ 372 w 552"/>
                  <a:gd name="T13" fmla="*/ 176 h 185"/>
                  <a:gd name="T14" fmla="*/ 492 w 552"/>
                  <a:gd name="T15" fmla="*/ 170 h 185"/>
                  <a:gd name="T16" fmla="*/ 498 w 552"/>
                  <a:gd name="T17" fmla="*/ 152 h 185"/>
                  <a:gd name="T18" fmla="*/ 522 w 552"/>
                  <a:gd name="T19" fmla="*/ 110 h 185"/>
                  <a:gd name="T20" fmla="*/ 534 w 552"/>
                  <a:gd name="T21" fmla="*/ 56 h 185"/>
                  <a:gd name="T22" fmla="*/ 246 w 552"/>
                  <a:gd name="T23" fmla="*/ 32 h 185"/>
                  <a:gd name="T24" fmla="*/ 168 w 552"/>
                  <a:gd name="T25" fmla="*/ 8 h 185"/>
                  <a:gd name="T26" fmla="*/ 138 w 552"/>
                  <a:gd name="T27" fmla="*/ 14 h 18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52"/>
                  <a:gd name="T43" fmla="*/ 0 h 185"/>
                  <a:gd name="T44" fmla="*/ 552 w 552"/>
                  <a:gd name="T45" fmla="*/ 185 h 18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52" h="185">
                    <a:moveTo>
                      <a:pt x="138" y="14"/>
                    </a:moveTo>
                    <a:cubicBezTo>
                      <a:pt x="87" y="18"/>
                      <a:pt x="52" y="23"/>
                      <a:pt x="6" y="38"/>
                    </a:cubicBezTo>
                    <a:cubicBezTo>
                      <a:pt x="8" y="70"/>
                      <a:pt x="0" y="104"/>
                      <a:pt x="12" y="134"/>
                    </a:cubicBezTo>
                    <a:cubicBezTo>
                      <a:pt x="17" y="145"/>
                      <a:pt x="36" y="137"/>
                      <a:pt x="48" y="140"/>
                    </a:cubicBezTo>
                    <a:cubicBezTo>
                      <a:pt x="66" y="145"/>
                      <a:pt x="84" y="152"/>
                      <a:pt x="102" y="158"/>
                    </a:cubicBezTo>
                    <a:cubicBezTo>
                      <a:pt x="182" y="185"/>
                      <a:pt x="270" y="162"/>
                      <a:pt x="354" y="164"/>
                    </a:cubicBezTo>
                    <a:cubicBezTo>
                      <a:pt x="360" y="168"/>
                      <a:pt x="365" y="176"/>
                      <a:pt x="372" y="176"/>
                    </a:cubicBezTo>
                    <a:cubicBezTo>
                      <a:pt x="412" y="178"/>
                      <a:pt x="453" y="177"/>
                      <a:pt x="492" y="170"/>
                    </a:cubicBezTo>
                    <a:cubicBezTo>
                      <a:pt x="498" y="169"/>
                      <a:pt x="496" y="158"/>
                      <a:pt x="498" y="152"/>
                    </a:cubicBezTo>
                    <a:cubicBezTo>
                      <a:pt x="508" y="113"/>
                      <a:pt x="494" y="129"/>
                      <a:pt x="522" y="110"/>
                    </a:cubicBezTo>
                    <a:cubicBezTo>
                      <a:pt x="526" y="97"/>
                      <a:pt x="552" y="69"/>
                      <a:pt x="534" y="56"/>
                    </a:cubicBezTo>
                    <a:cubicBezTo>
                      <a:pt x="456" y="0"/>
                      <a:pt x="342" y="34"/>
                      <a:pt x="246" y="32"/>
                    </a:cubicBezTo>
                    <a:cubicBezTo>
                      <a:pt x="220" y="23"/>
                      <a:pt x="194" y="17"/>
                      <a:pt x="168" y="8"/>
                    </a:cubicBezTo>
                    <a:cubicBezTo>
                      <a:pt x="146" y="15"/>
                      <a:pt x="156" y="14"/>
                      <a:pt x="138" y="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3025" name="Rectangle 22">
              <a:extLst>
                <a:ext uri="{FF2B5EF4-FFF2-40B4-BE49-F238E27FC236}">
                  <a16:creationId xmlns:a16="http://schemas.microsoft.com/office/drawing/2014/main" id="{F2AE3F0B-55F4-45B0-A455-33E99469870D}"/>
                </a:ext>
              </a:extLst>
            </p:cNvPr>
            <p:cNvSpPr>
              <a:spLocks noChangeArrowheads="1"/>
            </p:cNvSpPr>
            <p:nvPr/>
          </p:nvSpPr>
          <p:spPr bwMode="auto">
            <a:xfrm>
              <a:off x="2456" y="2400"/>
              <a:ext cx="104" cy="1920"/>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
          <p:nvSpPr>
            <p:cNvPr id="43026" name="Text Box 23">
              <a:extLst>
                <a:ext uri="{FF2B5EF4-FFF2-40B4-BE49-F238E27FC236}">
                  <a16:creationId xmlns:a16="http://schemas.microsoft.com/office/drawing/2014/main" id="{2E890E8B-611A-43BC-B1A7-AFC852ADC13F}"/>
                </a:ext>
              </a:extLst>
            </p:cNvPr>
            <p:cNvSpPr txBox="1">
              <a:spLocks noChangeArrowheads="1"/>
            </p:cNvSpPr>
            <p:nvPr/>
          </p:nvSpPr>
          <p:spPr bwMode="auto">
            <a:xfrm>
              <a:off x="2974" y="2743"/>
              <a:ext cx="6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b="0"/>
                <a:t> Ala  - Cys</a:t>
              </a:r>
            </a:p>
          </p:txBody>
        </p:sp>
        <p:sp>
          <p:nvSpPr>
            <p:cNvPr id="43027" name="Text Box 24">
              <a:extLst>
                <a:ext uri="{FF2B5EF4-FFF2-40B4-BE49-F238E27FC236}">
                  <a16:creationId xmlns:a16="http://schemas.microsoft.com/office/drawing/2014/main" id="{894D5108-5636-4A51-900B-4CA035913A4E}"/>
                </a:ext>
              </a:extLst>
            </p:cNvPr>
            <p:cNvSpPr txBox="1">
              <a:spLocks noChangeArrowheads="1"/>
            </p:cNvSpPr>
            <p:nvPr/>
          </p:nvSpPr>
          <p:spPr bwMode="auto">
            <a:xfrm>
              <a:off x="4518" y="2919"/>
              <a:ext cx="5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b="0"/>
                <a:t>tRNA</a:t>
              </a:r>
              <a:r>
                <a:rPr lang="en-US" altLang="en-US" sz="1400" b="0" baseline="40000"/>
                <a:t>Met</a:t>
              </a:r>
            </a:p>
          </p:txBody>
        </p:sp>
        <p:sp>
          <p:nvSpPr>
            <p:cNvPr id="43028" name="Text Box 25">
              <a:extLst>
                <a:ext uri="{FF2B5EF4-FFF2-40B4-BE49-F238E27FC236}">
                  <a16:creationId xmlns:a16="http://schemas.microsoft.com/office/drawing/2014/main" id="{E407B45C-38DF-4D13-87A7-1E423634BBA0}"/>
                </a:ext>
              </a:extLst>
            </p:cNvPr>
            <p:cNvSpPr txBox="1">
              <a:spLocks noChangeArrowheads="1"/>
            </p:cNvSpPr>
            <p:nvPr/>
          </p:nvSpPr>
          <p:spPr bwMode="auto">
            <a:xfrm>
              <a:off x="3047" y="3792"/>
              <a:ext cx="8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b="0"/>
                <a:t> Ala - Cys - Met</a:t>
              </a:r>
            </a:p>
          </p:txBody>
        </p:sp>
        <p:sp>
          <p:nvSpPr>
            <p:cNvPr id="43029" name="Rectangle 26">
              <a:extLst>
                <a:ext uri="{FF2B5EF4-FFF2-40B4-BE49-F238E27FC236}">
                  <a16:creationId xmlns:a16="http://schemas.microsoft.com/office/drawing/2014/main" id="{46FA7634-A81C-42C9-80D6-B9592EAB87E9}"/>
                </a:ext>
              </a:extLst>
            </p:cNvPr>
            <p:cNvSpPr>
              <a:spLocks noChangeArrowheads="1"/>
            </p:cNvSpPr>
            <p:nvPr/>
          </p:nvSpPr>
          <p:spPr bwMode="auto">
            <a:xfrm>
              <a:off x="2600" y="2080"/>
              <a:ext cx="3064" cy="224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
          <p:nvSpPr>
            <p:cNvPr id="43030" name="Text Box 27">
              <a:extLst>
                <a:ext uri="{FF2B5EF4-FFF2-40B4-BE49-F238E27FC236}">
                  <a16:creationId xmlns:a16="http://schemas.microsoft.com/office/drawing/2014/main" id="{CB8CD57A-AFA1-4CAD-99E8-CB9B6587FE0D}"/>
                </a:ext>
              </a:extLst>
            </p:cNvPr>
            <p:cNvSpPr txBox="1">
              <a:spLocks noChangeArrowheads="1"/>
            </p:cNvSpPr>
            <p:nvPr/>
          </p:nvSpPr>
          <p:spPr bwMode="auto">
            <a:xfrm>
              <a:off x="3046" y="2071"/>
              <a:ext cx="20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CC0000"/>
                  </a:solidFill>
                </a:rPr>
                <a:t>Peptidyl transferase reaction</a:t>
              </a:r>
            </a:p>
          </p:txBody>
        </p:sp>
      </p:grpSp>
      <p:grpSp>
        <p:nvGrpSpPr>
          <p:cNvPr id="4" name="Group 4">
            <a:extLst>
              <a:ext uri="{FF2B5EF4-FFF2-40B4-BE49-F238E27FC236}">
                <a16:creationId xmlns:a16="http://schemas.microsoft.com/office/drawing/2014/main" id="{3BA98F5F-81FB-4058-8C35-BD3DA13909E7}"/>
              </a:ext>
            </a:extLst>
          </p:cNvPr>
          <p:cNvGrpSpPr>
            <a:grpSpLocks/>
          </p:cNvGrpSpPr>
          <p:nvPr/>
        </p:nvGrpSpPr>
        <p:grpSpPr bwMode="auto">
          <a:xfrm>
            <a:off x="534988" y="1074738"/>
            <a:ext cx="4545012" cy="5792787"/>
            <a:chOff x="534988" y="1074420"/>
            <a:chExt cx="4545012" cy="5792868"/>
          </a:xfrm>
        </p:grpSpPr>
        <p:grpSp>
          <p:nvGrpSpPr>
            <p:cNvPr id="43015" name="Group 35">
              <a:extLst>
                <a:ext uri="{FF2B5EF4-FFF2-40B4-BE49-F238E27FC236}">
                  <a16:creationId xmlns:a16="http://schemas.microsoft.com/office/drawing/2014/main" id="{E8776E65-C679-4A3C-89E0-F8A63BD3C073}"/>
                </a:ext>
              </a:extLst>
            </p:cNvPr>
            <p:cNvGrpSpPr>
              <a:grpSpLocks/>
            </p:cNvGrpSpPr>
            <p:nvPr/>
          </p:nvGrpSpPr>
          <p:grpSpPr bwMode="auto">
            <a:xfrm>
              <a:off x="534988" y="1074420"/>
              <a:ext cx="4545012" cy="5514975"/>
              <a:chOff x="337" y="696"/>
              <a:chExt cx="2863" cy="3474"/>
            </a:xfrm>
          </p:grpSpPr>
          <p:grpSp>
            <p:nvGrpSpPr>
              <p:cNvPr id="43017" name="Group 31">
                <a:extLst>
                  <a:ext uri="{FF2B5EF4-FFF2-40B4-BE49-F238E27FC236}">
                    <a16:creationId xmlns:a16="http://schemas.microsoft.com/office/drawing/2014/main" id="{22ECCECE-3AE8-4315-A2EA-3B5FF394EF4B}"/>
                  </a:ext>
                </a:extLst>
              </p:cNvPr>
              <p:cNvGrpSpPr>
                <a:grpSpLocks/>
              </p:cNvGrpSpPr>
              <p:nvPr/>
            </p:nvGrpSpPr>
            <p:grpSpPr bwMode="auto">
              <a:xfrm>
                <a:off x="337" y="696"/>
                <a:ext cx="1770" cy="3474"/>
                <a:chOff x="337" y="696"/>
                <a:chExt cx="1770" cy="3474"/>
              </a:xfrm>
            </p:grpSpPr>
            <p:pic>
              <p:nvPicPr>
                <p:cNvPr id="43021" name="Picture 8" descr="gkq213f1">
                  <a:extLst>
                    <a:ext uri="{FF2B5EF4-FFF2-40B4-BE49-F238E27FC236}">
                      <a16:creationId xmlns:a16="http://schemas.microsoft.com/office/drawing/2014/main" id="{D94A0C33-BB21-4B0B-A5B3-A4A6D673C3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 y="737"/>
                  <a:ext cx="1746" cy="3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2" name="Rectangle 29">
                  <a:extLst>
                    <a:ext uri="{FF2B5EF4-FFF2-40B4-BE49-F238E27FC236}">
                      <a16:creationId xmlns:a16="http://schemas.microsoft.com/office/drawing/2014/main" id="{3B7A4778-1F85-4C45-AD2E-2E27E40F753E}"/>
                    </a:ext>
                  </a:extLst>
                </p:cNvPr>
                <p:cNvSpPr>
                  <a:spLocks noChangeArrowheads="1"/>
                </p:cNvSpPr>
                <p:nvPr/>
              </p:nvSpPr>
              <p:spPr bwMode="auto">
                <a:xfrm>
                  <a:off x="344" y="696"/>
                  <a:ext cx="96" cy="1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
              <p:nvSpPr>
                <p:cNvPr id="43023" name="Rectangle 30">
                  <a:extLst>
                    <a:ext uri="{FF2B5EF4-FFF2-40B4-BE49-F238E27FC236}">
                      <a16:creationId xmlns:a16="http://schemas.microsoft.com/office/drawing/2014/main" id="{C271638D-FD40-4992-9BA2-5DBBF43692F9}"/>
                    </a:ext>
                  </a:extLst>
                </p:cNvPr>
                <p:cNvSpPr>
                  <a:spLocks noChangeArrowheads="1"/>
                </p:cNvSpPr>
                <p:nvPr/>
              </p:nvSpPr>
              <p:spPr bwMode="auto">
                <a:xfrm>
                  <a:off x="337" y="2513"/>
                  <a:ext cx="96" cy="15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grpSp>
          <p:grpSp>
            <p:nvGrpSpPr>
              <p:cNvPr id="43018" name="Group 34">
                <a:extLst>
                  <a:ext uri="{FF2B5EF4-FFF2-40B4-BE49-F238E27FC236}">
                    <a16:creationId xmlns:a16="http://schemas.microsoft.com/office/drawing/2014/main" id="{E50A58F1-F7FB-4AF9-91FD-E78B015C7233}"/>
                  </a:ext>
                </a:extLst>
              </p:cNvPr>
              <p:cNvGrpSpPr>
                <a:grpSpLocks/>
              </p:cNvGrpSpPr>
              <p:nvPr/>
            </p:nvGrpSpPr>
            <p:grpSpPr bwMode="auto">
              <a:xfrm>
                <a:off x="2072" y="1184"/>
                <a:ext cx="1128" cy="160"/>
                <a:chOff x="2072" y="1184"/>
                <a:chExt cx="1128" cy="160"/>
              </a:xfrm>
            </p:grpSpPr>
            <p:sp>
              <p:nvSpPr>
                <p:cNvPr id="43019" name="Oval 32">
                  <a:extLst>
                    <a:ext uri="{FF2B5EF4-FFF2-40B4-BE49-F238E27FC236}">
                      <a16:creationId xmlns:a16="http://schemas.microsoft.com/office/drawing/2014/main" id="{5DACB380-94D3-421F-9780-B07A63127903}"/>
                    </a:ext>
                  </a:extLst>
                </p:cNvPr>
                <p:cNvSpPr>
                  <a:spLocks noChangeArrowheads="1"/>
                </p:cNvSpPr>
                <p:nvPr/>
              </p:nvSpPr>
              <p:spPr bwMode="auto">
                <a:xfrm>
                  <a:off x="3008" y="1184"/>
                  <a:ext cx="192" cy="160"/>
                </a:xfrm>
                <a:prstGeom prst="ellipse">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
              <p:nvSpPr>
                <p:cNvPr id="43020" name="Line 33">
                  <a:extLst>
                    <a:ext uri="{FF2B5EF4-FFF2-40B4-BE49-F238E27FC236}">
                      <a16:creationId xmlns:a16="http://schemas.microsoft.com/office/drawing/2014/main" id="{A857936D-C26A-404A-999C-968E5CEFCA10}"/>
                    </a:ext>
                  </a:extLst>
                </p:cNvPr>
                <p:cNvSpPr>
                  <a:spLocks noChangeShapeType="1"/>
                </p:cNvSpPr>
                <p:nvPr/>
              </p:nvSpPr>
              <p:spPr bwMode="auto">
                <a:xfrm flipH="1">
                  <a:off x="2072" y="1256"/>
                  <a:ext cx="944" cy="0"/>
                </a:xfrm>
                <a:prstGeom prst="line">
                  <a:avLst/>
                </a:prstGeom>
                <a:noFill/>
                <a:ln w="254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grpSp>
        </p:grpSp>
        <p:sp>
          <p:nvSpPr>
            <p:cNvPr id="43016" name="TextBox 2">
              <a:extLst>
                <a:ext uri="{FF2B5EF4-FFF2-40B4-BE49-F238E27FC236}">
                  <a16:creationId xmlns:a16="http://schemas.microsoft.com/office/drawing/2014/main" id="{71B81E49-FE41-4F0B-BA99-0656599A13BC}"/>
                </a:ext>
              </a:extLst>
            </p:cNvPr>
            <p:cNvSpPr txBox="1">
              <a:spLocks noChangeArrowheads="1"/>
            </p:cNvSpPr>
            <p:nvPr/>
          </p:nvSpPr>
          <p:spPr bwMode="auto">
            <a:xfrm>
              <a:off x="595948" y="6497956"/>
              <a:ext cx="31470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Peptidyl transferase center</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65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6"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80">
                                          <p:stCondLst>
                                            <p:cond delay="0"/>
                                          </p:stCondLst>
                                        </p:cTn>
                                        <p:tgtEl>
                                          <p:spTgt spid="2"/>
                                        </p:tgtEl>
                                      </p:cBhvr>
                                    </p:animEffect>
                                    <p:anim calcmode="lin" valueType="num">
                                      <p:cBhvr>
                                        <p:cTn id="17"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2" dur="26">
                                          <p:stCondLst>
                                            <p:cond delay="650"/>
                                          </p:stCondLst>
                                        </p:cTn>
                                        <p:tgtEl>
                                          <p:spTgt spid="2"/>
                                        </p:tgtEl>
                                      </p:cBhvr>
                                      <p:to x="100000" y="60000"/>
                                    </p:animScale>
                                    <p:animScale>
                                      <p:cBhvr>
                                        <p:cTn id="23" dur="166" decel="50000">
                                          <p:stCondLst>
                                            <p:cond delay="676"/>
                                          </p:stCondLst>
                                        </p:cTn>
                                        <p:tgtEl>
                                          <p:spTgt spid="2"/>
                                        </p:tgtEl>
                                      </p:cBhvr>
                                      <p:to x="100000" y="100000"/>
                                    </p:animScale>
                                    <p:animScale>
                                      <p:cBhvr>
                                        <p:cTn id="24" dur="26">
                                          <p:stCondLst>
                                            <p:cond delay="1312"/>
                                          </p:stCondLst>
                                        </p:cTn>
                                        <p:tgtEl>
                                          <p:spTgt spid="2"/>
                                        </p:tgtEl>
                                      </p:cBhvr>
                                      <p:to x="100000" y="80000"/>
                                    </p:animScale>
                                    <p:animScale>
                                      <p:cBhvr>
                                        <p:cTn id="25" dur="166" decel="50000">
                                          <p:stCondLst>
                                            <p:cond delay="1338"/>
                                          </p:stCondLst>
                                        </p:cTn>
                                        <p:tgtEl>
                                          <p:spTgt spid="2"/>
                                        </p:tgtEl>
                                      </p:cBhvr>
                                      <p:to x="100000" y="100000"/>
                                    </p:animScale>
                                    <p:animScale>
                                      <p:cBhvr>
                                        <p:cTn id="26" dur="26">
                                          <p:stCondLst>
                                            <p:cond delay="1642"/>
                                          </p:stCondLst>
                                        </p:cTn>
                                        <p:tgtEl>
                                          <p:spTgt spid="2"/>
                                        </p:tgtEl>
                                      </p:cBhvr>
                                      <p:to x="100000" y="90000"/>
                                    </p:animScale>
                                    <p:animScale>
                                      <p:cBhvr>
                                        <p:cTn id="27" dur="166" decel="50000">
                                          <p:stCondLst>
                                            <p:cond delay="1668"/>
                                          </p:stCondLst>
                                        </p:cTn>
                                        <p:tgtEl>
                                          <p:spTgt spid="2"/>
                                        </p:tgtEl>
                                      </p:cBhvr>
                                      <p:to x="100000" y="100000"/>
                                    </p:animScale>
                                    <p:animScale>
                                      <p:cBhvr>
                                        <p:cTn id="28" dur="26">
                                          <p:stCondLst>
                                            <p:cond delay="1808"/>
                                          </p:stCondLst>
                                        </p:cTn>
                                        <p:tgtEl>
                                          <p:spTgt spid="2"/>
                                        </p:tgtEl>
                                      </p:cBhvr>
                                      <p:to x="100000" y="95000"/>
                                    </p:animScale>
                                    <p:animScale>
                                      <p:cBhvr>
                                        <p:cTn id="29"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4">
            <a:extLst>
              <a:ext uri="{FF2B5EF4-FFF2-40B4-BE49-F238E27FC236}">
                <a16:creationId xmlns:a16="http://schemas.microsoft.com/office/drawing/2014/main" id="{71D21D8F-DD66-4D5F-A651-0A73EEE2DCB8}"/>
              </a:ext>
            </a:extLst>
          </p:cNvPr>
          <p:cNvSpPr txBox="1">
            <a:spLocks noChangeArrowheads="1"/>
          </p:cNvSpPr>
          <p:nvPr/>
        </p:nvSpPr>
        <p:spPr bwMode="auto">
          <a:xfrm>
            <a:off x="1374775" y="111125"/>
            <a:ext cx="69135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a:t>Time, Space and Correlation between Transcription and Translation </a:t>
            </a:r>
          </a:p>
        </p:txBody>
      </p:sp>
      <p:pic>
        <p:nvPicPr>
          <p:cNvPr id="44035" name="Picture 2" descr="http://oregonstate.edu/instruct/bb451/winter14/stryer7/CH29/figure_29_21.jpg">
            <a:extLst>
              <a:ext uri="{FF2B5EF4-FFF2-40B4-BE49-F238E27FC236}">
                <a16:creationId xmlns:a16="http://schemas.microsoft.com/office/drawing/2014/main" id="{4EAE332E-12B9-4F7C-822A-5B7F187C9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332"/>
          <a:stretch>
            <a:fillRect/>
          </a:stretch>
        </p:blipFill>
        <p:spPr bwMode="auto">
          <a:xfrm>
            <a:off x="152400" y="1055688"/>
            <a:ext cx="8901113" cy="471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4">
            <a:extLst>
              <a:ext uri="{FF2B5EF4-FFF2-40B4-BE49-F238E27FC236}">
                <a16:creationId xmlns:a16="http://schemas.microsoft.com/office/drawing/2014/main" id="{06C5C970-860C-4A49-9759-4761105EDAFF}"/>
              </a:ext>
            </a:extLst>
          </p:cNvPr>
          <p:cNvSpPr txBox="1">
            <a:spLocks noChangeArrowheads="1"/>
          </p:cNvSpPr>
          <p:nvPr/>
        </p:nvSpPr>
        <p:spPr bwMode="auto">
          <a:xfrm>
            <a:off x="749300" y="111125"/>
            <a:ext cx="69135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a:t>Time, Space and Correlation between Transcription and Translation </a:t>
            </a:r>
          </a:p>
        </p:txBody>
      </p:sp>
      <p:grpSp>
        <p:nvGrpSpPr>
          <p:cNvPr id="2" name="Group 7">
            <a:extLst>
              <a:ext uri="{FF2B5EF4-FFF2-40B4-BE49-F238E27FC236}">
                <a16:creationId xmlns:a16="http://schemas.microsoft.com/office/drawing/2014/main" id="{62D6AFAC-96D7-47E7-A45D-24E633D5925F}"/>
              </a:ext>
            </a:extLst>
          </p:cNvPr>
          <p:cNvGrpSpPr>
            <a:grpSpLocks/>
          </p:cNvGrpSpPr>
          <p:nvPr/>
        </p:nvGrpSpPr>
        <p:grpSpPr bwMode="auto">
          <a:xfrm>
            <a:off x="1162050" y="973138"/>
            <a:ext cx="5915025" cy="6143625"/>
            <a:chOff x="271" y="705"/>
            <a:chExt cx="3090" cy="3294"/>
          </a:xfrm>
        </p:grpSpPr>
        <p:pic>
          <p:nvPicPr>
            <p:cNvPr id="46085" name="Picture 5" descr="138831_polyribosomes">
              <a:extLst>
                <a:ext uri="{FF2B5EF4-FFF2-40B4-BE49-F238E27FC236}">
                  <a16:creationId xmlns:a16="http://schemas.microsoft.com/office/drawing/2014/main" id="{D7529B1C-B69F-4F4C-A5ED-5AE1E9132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 y="705"/>
              <a:ext cx="3090" cy="3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Rectangle 6">
              <a:extLst>
                <a:ext uri="{FF2B5EF4-FFF2-40B4-BE49-F238E27FC236}">
                  <a16:creationId xmlns:a16="http://schemas.microsoft.com/office/drawing/2014/main" id="{5F0A4661-A8B4-45FD-A354-A85BEC08DD7B}"/>
                </a:ext>
              </a:extLst>
            </p:cNvPr>
            <p:cNvSpPr>
              <a:spLocks noChangeArrowheads="1"/>
            </p:cNvSpPr>
            <p:nvPr/>
          </p:nvSpPr>
          <p:spPr bwMode="auto">
            <a:xfrm>
              <a:off x="312" y="3720"/>
              <a:ext cx="2184" cy="2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grpSp>
      <p:sp>
        <p:nvSpPr>
          <p:cNvPr id="6" name="Rectangle 5">
            <a:extLst>
              <a:ext uri="{FF2B5EF4-FFF2-40B4-BE49-F238E27FC236}">
                <a16:creationId xmlns:a16="http://schemas.microsoft.com/office/drawing/2014/main" id="{3A7CF90D-C030-4016-A1C4-F50DF133EAEC}"/>
              </a:ext>
            </a:extLst>
          </p:cNvPr>
          <p:cNvSpPr/>
          <p:nvPr/>
        </p:nvSpPr>
        <p:spPr>
          <a:xfrm>
            <a:off x="685800" y="3429000"/>
            <a:ext cx="6527800" cy="33194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0719" name="Group 63">
            <a:extLst>
              <a:ext uri="{FF2B5EF4-FFF2-40B4-BE49-F238E27FC236}">
                <a16:creationId xmlns:a16="http://schemas.microsoft.com/office/drawing/2014/main" id="{877E78BD-909E-407D-ADE6-466CD151D58B}"/>
              </a:ext>
            </a:extLst>
          </p:cNvPr>
          <p:cNvGraphicFramePr>
            <a:graphicFrameLocks noGrp="1"/>
          </p:cNvGraphicFramePr>
          <p:nvPr/>
        </p:nvGraphicFramePr>
        <p:xfrm>
          <a:off x="304800" y="4397375"/>
          <a:ext cx="9144000" cy="1025525"/>
        </p:xfrm>
        <a:graphic>
          <a:graphicData uri="http://schemas.openxmlformats.org/drawingml/2006/table">
            <a:tbl>
              <a:tblPr/>
              <a:tblGrid>
                <a:gridCol w="1571625">
                  <a:extLst>
                    <a:ext uri="{9D8B030D-6E8A-4147-A177-3AD203B41FA5}">
                      <a16:colId xmlns:a16="http://schemas.microsoft.com/office/drawing/2014/main" val="20000"/>
                    </a:ext>
                  </a:extLst>
                </a:gridCol>
                <a:gridCol w="7572375">
                  <a:extLst>
                    <a:ext uri="{9D8B030D-6E8A-4147-A177-3AD203B41FA5}">
                      <a16:colId xmlns:a16="http://schemas.microsoft.com/office/drawing/2014/main" val="20001"/>
                    </a:ext>
                  </a:extLst>
                </a:gridCol>
              </a:tblGrid>
              <a:tr h="658812">
                <a:tc>
                  <a:txBody>
                    <a:bodyPr/>
                    <a:lstStyle>
                      <a:lvl1pPr eaLnBrk="0" hangingPunct="0">
                        <a:spcBef>
                          <a:spcPct val="20000"/>
                        </a:spcBef>
                        <a:defRPr sz="2800">
                          <a:solidFill>
                            <a:schemeClr val="tx1"/>
                          </a:solidFill>
                          <a:latin typeface="Arial" charset="0"/>
                        </a:defRPr>
                      </a:lvl1pPr>
                      <a:lvl2pPr eaLnBrk="0" hangingPunct="0">
                        <a:spcBef>
                          <a:spcPct val="20000"/>
                        </a:spcBef>
                        <a:defRPr sz="2400">
                          <a:solidFill>
                            <a:schemeClr val="tx1"/>
                          </a:solidFill>
                          <a:latin typeface="Arial" charset="0"/>
                        </a:defRPr>
                      </a:lvl2pPr>
                      <a:lvl3pPr eaLnBrk="0" hangingPunct="0">
                        <a:spcBef>
                          <a:spcPct val="20000"/>
                        </a:spcBef>
                        <a:defRPr sz="2000">
                          <a:solidFill>
                            <a:schemeClr val="tx1"/>
                          </a:solidFill>
                          <a:latin typeface="Arial" charset="0"/>
                        </a:defRPr>
                      </a:lvl3pPr>
                      <a:lvl4pPr eaLnBrk="0" hangingPunct="0">
                        <a:spcBef>
                          <a:spcPct val="20000"/>
                        </a:spcBef>
                        <a:defRPr>
                          <a:solidFill>
                            <a:schemeClr val="tx1"/>
                          </a:solidFill>
                          <a:latin typeface="Arial" charset="0"/>
                        </a:defRPr>
                      </a:lvl4pPr>
                      <a:lvl5pPr eaLnBrk="0" hangingPunct="0">
                        <a:spcBef>
                          <a:spcPct val="20000"/>
                        </a:spcBef>
                        <a:defRPr>
                          <a:solidFill>
                            <a:schemeClr val="tx1"/>
                          </a:solidFill>
                          <a:latin typeface="Arial" charset="0"/>
                        </a:defRPr>
                      </a:lvl5pPr>
                      <a:lvl6pPr eaLnBrk="0" fontAlgn="base" hangingPunct="0">
                        <a:spcBef>
                          <a:spcPct val="20000"/>
                        </a:spcBef>
                        <a:spcAft>
                          <a:spcPct val="0"/>
                        </a:spcAft>
                        <a:defRPr>
                          <a:solidFill>
                            <a:schemeClr val="tx1"/>
                          </a:solidFill>
                          <a:latin typeface="Arial" charset="0"/>
                        </a:defRPr>
                      </a:lvl6pPr>
                      <a:lvl7pPr eaLnBrk="0" fontAlgn="base" hangingPunct="0">
                        <a:spcBef>
                          <a:spcPct val="20000"/>
                        </a:spcBef>
                        <a:spcAft>
                          <a:spcPct val="0"/>
                        </a:spcAft>
                        <a:defRPr>
                          <a:solidFill>
                            <a:schemeClr val="tx1"/>
                          </a:solidFill>
                          <a:latin typeface="Arial" charset="0"/>
                        </a:defRPr>
                      </a:lvl7pPr>
                      <a:lvl8pPr eaLnBrk="0" fontAlgn="base" hangingPunct="0">
                        <a:spcBef>
                          <a:spcPct val="20000"/>
                        </a:spcBef>
                        <a:spcAft>
                          <a:spcPct val="0"/>
                        </a:spcAft>
                        <a:defRPr>
                          <a:solidFill>
                            <a:schemeClr val="tx1"/>
                          </a:solidFill>
                          <a:latin typeface="Arial" charset="0"/>
                        </a:defRPr>
                      </a:lvl8pPr>
                      <a:lvl9pPr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66CC"/>
                          </a:solidFill>
                          <a:effectLst/>
                          <a:latin typeface="Arial" charset="0"/>
                        </a:rPr>
                        <a:t>Streptomycin</a:t>
                      </a:r>
                    </a:p>
                  </a:txBody>
                  <a:tcPr horzOverflow="overflow">
                    <a:lnL cap="flat">
                      <a:noFill/>
                    </a:lnL>
                    <a:lnR>
                      <a:noFill/>
                    </a:lnR>
                    <a:lnT cap="flat">
                      <a:noFill/>
                    </a:lnT>
                    <a:lnB>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eaLnBrk="0" hangingPunct="0">
                        <a:spcBef>
                          <a:spcPct val="20000"/>
                        </a:spcBef>
                        <a:defRPr sz="2400">
                          <a:solidFill>
                            <a:schemeClr val="tx1"/>
                          </a:solidFill>
                          <a:latin typeface="Arial" charset="0"/>
                        </a:defRPr>
                      </a:lvl2pPr>
                      <a:lvl3pPr eaLnBrk="0" hangingPunct="0">
                        <a:spcBef>
                          <a:spcPct val="20000"/>
                        </a:spcBef>
                        <a:defRPr sz="2000">
                          <a:solidFill>
                            <a:schemeClr val="tx1"/>
                          </a:solidFill>
                          <a:latin typeface="Arial" charset="0"/>
                        </a:defRPr>
                      </a:lvl3pPr>
                      <a:lvl4pPr eaLnBrk="0" hangingPunct="0">
                        <a:spcBef>
                          <a:spcPct val="20000"/>
                        </a:spcBef>
                        <a:defRPr>
                          <a:solidFill>
                            <a:schemeClr val="tx1"/>
                          </a:solidFill>
                          <a:latin typeface="Arial" charset="0"/>
                        </a:defRPr>
                      </a:lvl4pPr>
                      <a:lvl5pPr eaLnBrk="0" hangingPunct="0">
                        <a:spcBef>
                          <a:spcPct val="20000"/>
                        </a:spcBef>
                        <a:defRPr>
                          <a:solidFill>
                            <a:schemeClr val="tx1"/>
                          </a:solidFill>
                          <a:latin typeface="Arial" charset="0"/>
                        </a:defRPr>
                      </a:lvl5pPr>
                      <a:lvl6pPr eaLnBrk="0" fontAlgn="base" hangingPunct="0">
                        <a:spcBef>
                          <a:spcPct val="20000"/>
                        </a:spcBef>
                        <a:spcAft>
                          <a:spcPct val="0"/>
                        </a:spcAft>
                        <a:defRPr>
                          <a:solidFill>
                            <a:schemeClr val="tx1"/>
                          </a:solidFill>
                          <a:latin typeface="Arial" charset="0"/>
                        </a:defRPr>
                      </a:lvl6pPr>
                      <a:lvl7pPr eaLnBrk="0" fontAlgn="base" hangingPunct="0">
                        <a:spcBef>
                          <a:spcPct val="20000"/>
                        </a:spcBef>
                        <a:spcAft>
                          <a:spcPct val="0"/>
                        </a:spcAft>
                        <a:defRPr>
                          <a:solidFill>
                            <a:schemeClr val="tx1"/>
                          </a:solidFill>
                          <a:latin typeface="Arial" charset="0"/>
                        </a:defRPr>
                      </a:lvl7pPr>
                      <a:lvl8pPr eaLnBrk="0" fontAlgn="base" hangingPunct="0">
                        <a:spcBef>
                          <a:spcPct val="20000"/>
                        </a:spcBef>
                        <a:spcAft>
                          <a:spcPct val="0"/>
                        </a:spcAft>
                        <a:defRPr>
                          <a:solidFill>
                            <a:schemeClr val="tx1"/>
                          </a:solidFill>
                          <a:latin typeface="Arial" charset="0"/>
                        </a:defRPr>
                      </a:lvl8pPr>
                      <a:lvl9pPr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Arial" charset="0"/>
                        </a:rPr>
                        <a:t>Binds to the 30S ribosome,</a:t>
                      </a:r>
                      <a:r>
                        <a:rPr kumimoji="0" lang="en-US" altLang="en-US" sz="1400" b="1" i="0" u="none" strike="noStrike" cap="none" normalizeH="0" baseline="0">
                          <a:ln>
                            <a:noFill/>
                          </a:ln>
                          <a:solidFill>
                            <a:schemeClr val="tx1"/>
                          </a:solidFill>
                          <a:effectLst/>
                          <a:latin typeface="Arial" charset="0"/>
                        </a:rPr>
                        <a:t> </a:t>
                      </a:r>
                      <a:r>
                        <a:rPr kumimoji="0" lang="en-US" altLang="en-US" sz="1400" b="0" i="0" u="none" strike="noStrike" cap="none" normalizeH="0" baseline="0">
                          <a:ln>
                            <a:noFill/>
                          </a:ln>
                          <a:solidFill>
                            <a:schemeClr val="tx1"/>
                          </a:solidFill>
                          <a:effectLst/>
                          <a:latin typeface="Arial" charset="0"/>
                        </a:rPr>
                        <a:t>prevents the transition from initiation to chain-elongation</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366713">
                <a:tc>
                  <a:txBody>
                    <a:bodyPr/>
                    <a:lstStyle>
                      <a:lvl1pPr eaLnBrk="0" hangingPunct="0">
                        <a:spcBef>
                          <a:spcPct val="20000"/>
                        </a:spcBef>
                        <a:defRPr sz="2800">
                          <a:solidFill>
                            <a:schemeClr val="tx1"/>
                          </a:solidFill>
                          <a:latin typeface="Arial" charset="0"/>
                        </a:defRPr>
                      </a:lvl1pPr>
                      <a:lvl2pPr eaLnBrk="0" hangingPunct="0">
                        <a:spcBef>
                          <a:spcPct val="20000"/>
                        </a:spcBef>
                        <a:defRPr sz="2400">
                          <a:solidFill>
                            <a:schemeClr val="tx1"/>
                          </a:solidFill>
                          <a:latin typeface="Arial" charset="0"/>
                        </a:defRPr>
                      </a:lvl2pPr>
                      <a:lvl3pPr eaLnBrk="0" hangingPunct="0">
                        <a:spcBef>
                          <a:spcPct val="20000"/>
                        </a:spcBef>
                        <a:defRPr sz="2000">
                          <a:solidFill>
                            <a:schemeClr val="tx1"/>
                          </a:solidFill>
                          <a:latin typeface="Arial" charset="0"/>
                        </a:defRPr>
                      </a:lvl3pPr>
                      <a:lvl4pPr eaLnBrk="0" hangingPunct="0">
                        <a:spcBef>
                          <a:spcPct val="20000"/>
                        </a:spcBef>
                        <a:defRPr>
                          <a:solidFill>
                            <a:schemeClr val="tx1"/>
                          </a:solidFill>
                          <a:latin typeface="Arial" charset="0"/>
                        </a:defRPr>
                      </a:lvl4pPr>
                      <a:lvl5pPr eaLnBrk="0" hangingPunct="0">
                        <a:spcBef>
                          <a:spcPct val="20000"/>
                        </a:spcBef>
                        <a:defRPr>
                          <a:solidFill>
                            <a:schemeClr val="tx1"/>
                          </a:solidFill>
                          <a:latin typeface="Arial" charset="0"/>
                        </a:defRPr>
                      </a:lvl5pPr>
                      <a:lvl6pPr eaLnBrk="0" fontAlgn="base" hangingPunct="0">
                        <a:spcBef>
                          <a:spcPct val="20000"/>
                        </a:spcBef>
                        <a:spcAft>
                          <a:spcPct val="0"/>
                        </a:spcAft>
                        <a:defRPr>
                          <a:solidFill>
                            <a:schemeClr val="tx1"/>
                          </a:solidFill>
                          <a:latin typeface="Arial" charset="0"/>
                        </a:defRPr>
                      </a:lvl6pPr>
                      <a:lvl7pPr eaLnBrk="0" fontAlgn="base" hangingPunct="0">
                        <a:spcBef>
                          <a:spcPct val="20000"/>
                        </a:spcBef>
                        <a:spcAft>
                          <a:spcPct val="0"/>
                        </a:spcAft>
                        <a:defRPr>
                          <a:solidFill>
                            <a:schemeClr val="tx1"/>
                          </a:solidFill>
                          <a:latin typeface="Arial" charset="0"/>
                        </a:defRPr>
                      </a:lvl7pPr>
                      <a:lvl8pPr eaLnBrk="0" fontAlgn="base" hangingPunct="0">
                        <a:spcBef>
                          <a:spcPct val="20000"/>
                        </a:spcBef>
                        <a:spcAft>
                          <a:spcPct val="0"/>
                        </a:spcAft>
                        <a:defRPr>
                          <a:solidFill>
                            <a:schemeClr val="tx1"/>
                          </a:solidFill>
                          <a:latin typeface="Arial" charset="0"/>
                        </a:defRPr>
                      </a:lvl8pPr>
                      <a:lvl9pPr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0066CC"/>
                          </a:solidFill>
                          <a:effectLst/>
                          <a:latin typeface="Arial" charset="0"/>
                        </a:rPr>
                        <a:t>Erythromycin</a:t>
                      </a:r>
                    </a:p>
                  </a:txBody>
                  <a:tcPr horzOverflow="overflow">
                    <a:lnL cap="flat">
                      <a:noFill/>
                    </a:lnL>
                    <a:lnR>
                      <a:noFill/>
                    </a:lnR>
                    <a:lnT>
                      <a:noFill/>
                    </a:lnT>
                    <a:lnB cap="flat">
                      <a:noFill/>
                    </a:lnB>
                    <a:lnTlToBr>
                      <a:noFill/>
                    </a:lnTlToBr>
                    <a:lnBlToTr>
                      <a:noFill/>
                    </a:lnBlToTr>
                    <a:noFill/>
                  </a:tcPr>
                </a:tc>
                <a:tc>
                  <a:txBody>
                    <a:bodyPr/>
                    <a:lstStyle>
                      <a:lvl1pPr eaLnBrk="0" hangingPunct="0">
                        <a:spcBef>
                          <a:spcPct val="20000"/>
                        </a:spcBef>
                        <a:defRPr sz="2800">
                          <a:solidFill>
                            <a:schemeClr val="tx1"/>
                          </a:solidFill>
                          <a:latin typeface="Arial" charset="0"/>
                        </a:defRPr>
                      </a:lvl1pPr>
                      <a:lvl2pPr eaLnBrk="0" hangingPunct="0">
                        <a:spcBef>
                          <a:spcPct val="20000"/>
                        </a:spcBef>
                        <a:defRPr sz="2400">
                          <a:solidFill>
                            <a:schemeClr val="tx1"/>
                          </a:solidFill>
                          <a:latin typeface="Arial" charset="0"/>
                        </a:defRPr>
                      </a:lvl2pPr>
                      <a:lvl3pPr eaLnBrk="0" hangingPunct="0">
                        <a:spcBef>
                          <a:spcPct val="20000"/>
                        </a:spcBef>
                        <a:defRPr sz="2000">
                          <a:solidFill>
                            <a:schemeClr val="tx1"/>
                          </a:solidFill>
                          <a:latin typeface="Arial" charset="0"/>
                        </a:defRPr>
                      </a:lvl3pPr>
                      <a:lvl4pPr eaLnBrk="0" hangingPunct="0">
                        <a:spcBef>
                          <a:spcPct val="20000"/>
                        </a:spcBef>
                        <a:defRPr>
                          <a:solidFill>
                            <a:schemeClr val="tx1"/>
                          </a:solidFill>
                          <a:latin typeface="Arial" charset="0"/>
                        </a:defRPr>
                      </a:lvl4pPr>
                      <a:lvl5pPr eaLnBrk="0" hangingPunct="0">
                        <a:spcBef>
                          <a:spcPct val="20000"/>
                        </a:spcBef>
                        <a:defRPr>
                          <a:solidFill>
                            <a:schemeClr val="tx1"/>
                          </a:solidFill>
                          <a:latin typeface="Arial" charset="0"/>
                        </a:defRPr>
                      </a:lvl5pPr>
                      <a:lvl6pPr eaLnBrk="0" fontAlgn="base" hangingPunct="0">
                        <a:spcBef>
                          <a:spcPct val="20000"/>
                        </a:spcBef>
                        <a:spcAft>
                          <a:spcPct val="0"/>
                        </a:spcAft>
                        <a:defRPr>
                          <a:solidFill>
                            <a:schemeClr val="tx1"/>
                          </a:solidFill>
                          <a:latin typeface="Arial" charset="0"/>
                        </a:defRPr>
                      </a:lvl6pPr>
                      <a:lvl7pPr eaLnBrk="0" fontAlgn="base" hangingPunct="0">
                        <a:spcBef>
                          <a:spcPct val="20000"/>
                        </a:spcBef>
                        <a:spcAft>
                          <a:spcPct val="0"/>
                        </a:spcAft>
                        <a:defRPr>
                          <a:solidFill>
                            <a:schemeClr val="tx1"/>
                          </a:solidFill>
                          <a:latin typeface="Arial" charset="0"/>
                        </a:defRPr>
                      </a:lvl7pPr>
                      <a:lvl8pPr eaLnBrk="0" fontAlgn="base" hangingPunct="0">
                        <a:spcBef>
                          <a:spcPct val="20000"/>
                        </a:spcBef>
                        <a:spcAft>
                          <a:spcPct val="0"/>
                        </a:spcAft>
                        <a:defRPr>
                          <a:solidFill>
                            <a:schemeClr val="tx1"/>
                          </a:solidFill>
                          <a:latin typeface="Arial" charset="0"/>
                        </a:defRPr>
                      </a:lvl8pPr>
                      <a:lvl9pPr eaLnBrk="0" fontAlgn="base" hangingPunct="0">
                        <a:spcBef>
                          <a:spcPct val="20000"/>
                        </a:spcBef>
                        <a:spcAft>
                          <a:spcPct val="0"/>
                        </a:spcAft>
                        <a:defRPr>
                          <a:solidFill>
                            <a:schemeClr val="tx1"/>
                          </a:solidFill>
                          <a:latin typeface="Arial" charset="0"/>
                        </a:defRPr>
                      </a:lvl9p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Arial" charset="0"/>
                        </a:rPr>
                        <a:t>Binds to the 50S ribosome, and blocks the translocation</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8135" name="Text Box 30">
            <a:extLst>
              <a:ext uri="{FF2B5EF4-FFF2-40B4-BE49-F238E27FC236}">
                <a16:creationId xmlns:a16="http://schemas.microsoft.com/office/drawing/2014/main" id="{BB9D25B8-3682-4649-8A27-73B554F2D041}"/>
              </a:ext>
            </a:extLst>
          </p:cNvPr>
          <p:cNvSpPr txBox="1">
            <a:spLocks noChangeArrowheads="1"/>
          </p:cNvSpPr>
          <p:nvPr/>
        </p:nvSpPr>
        <p:spPr bwMode="auto">
          <a:xfrm>
            <a:off x="60325" y="153988"/>
            <a:ext cx="9091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t>Translation Machineries: Attractive Targets For Therapeutics </a:t>
            </a:r>
          </a:p>
        </p:txBody>
      </p:sp>
      <p:grpSp>
        <p:nvGrpSpPr>
          <p:cNvPr id="48136" name="Group 64">
            <a:extLst>
              <a:ext uri="{FF2B5EF4-FFF2-40B4-BE49-F238E27FC236}">
                <a16:creationId xmlns:a16="http://schemas.microsoft.com/office/drawing/2014/main" id="{28A22F06-5AD2-4FBD-BB9E-5C676A384B21}"/>
              </a:ext>
            </a:extLst>
          </p:cNvPr>
          <p:cNvGrpSpPr>
            <a:grpSpLocks/>
          </p:cNvGrpSpPr>
          <p:nvPr/>
        </p:nvGrpSpPr>
        <p:grpSpPr bwMode="auto">
          <a:xfrm>
            <a:off x="282575" y="1055688"/>
            <a:ext cx="3668713" cy="2943225"/>
            <a:chOff x="178" y="665"/>
            <a:chExt cx="2311" cy="1854"/>
          </a:xfrm>
        </p:grpSpPr>
        <p:sp>
          <p:nvSpPr>
            <p:cNvPr id="48143" name="Rectangle 41">
              <a:extLst>
                <a:ext uri="{FF2B5EF4-FFF2-40B4-BE49-F238E27FC236}">
                  <a16:creationId xmlns:a16="http://schemas.microsoft.com/office/drawing/2014/main" id="{8D1DA144-2934-4016-80A1-5481B9D43778}"/>
                </a:ext>
              </a:extLst>
            </p:cNvPr>
            <p:cNvSpPr>
              <a:spLocks noChangeArrowheads="1"/>
            </p:cNvSpPr>
            <p:nvPr/>
          </p:nvSpPr>
          <p:spPr bwMode="auto">
            <a:xfrm>
              <a:off x="178" y="749"/>
              <a:ext cx="9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66CC"/>
                  </a:solidFill>
                </a:rPr>
                <a:t>Tetracycline</a:t>
              </a:r>
            </a:p>
          </p:txBody>
        </p:sp>
        <p:grpSp>
          <p:nvGrpSpPr>
            <p:cNvPr id="48144" name="Group 48">
              <a:extLst>
                <a:ext uri="{FF2B5EF4-FFF2-40B4-BE49-F238E27FC236}">
                  <a16:creationId xmlns:a16="http://schemas.microsoft.com/office/drawing/2014/main" id="{A5609967-43B0-4571-A0D8-150DBFA3BC95}"/>
                </a:ext>
              </a:extLst>
            </p:cNvPr>
            <p:cNvGrpSpPr>
              <a:grpSpLocks/>
            </p:cNvGrpSpPr>
            <p:nvPr/>
          </p:nvGrpSpPr>
          <p:grpSpPr bwMode="auto">
            <a:xfrm>
              <a:off x="1201" y="665"/>
              <a:ext cx="1014" cy="1015"/>
              <a:chOff x="2001" y="1481"/>
              <a:chExt cx="1014" cy="1015"/>
            </a:xfrm>
          </p:grpSpPr>
          <p:pic>
            <p:nvPicPr>
              <p:cNvPr id="48147" name="Picture 46" descr="tetracycline_dosages">
                <a:extLst>
                  <a:ext uri="{FF2B5EF4-FFF2-40B4-BE49-F238E27FC236}">
                    <a16:creationId xmlns:a16="http://schemas.microsoft.com/office/drawing/2014/main" id="{C6F45AD9-1D3E-450A-8378-AB512CDA27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1" y="1481"/>
                <a:ext cx="1014" cy="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8" name="Rectangle 47">
                <a:extLst>
                  <a:ext uri="{FF2B5EF4-FFF2-40B4-BE49-F238E27FC236}">
                    <a16:creationId xmlns:a16="http://schemas.microsoft.com/office/drawing/2014/main" id="{E36F2AAD-3449-41EF-8EB7-EAA49B833FD2}"/>
                  </a:ext>
                </a:extLst>
              </p:cNvPr>
              <p:cNvSpPr>
                <a:spLocks noChangeArrowheads="1"/>
              </p:cNvSpPr>
              <p:nvPr/>
            </p:nvSpPr>
            <p:spPr bwMode="auto">
              <a:xfrm>
                <a:off x="2008" y="1816"/>
                <a:ext cx="992" cy="6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grpSp>
        <p:sp>
          <p:nvSpPr>
            <p:cNvPr id="48145" name="Rectangle 49">
              <a:extLst>
                <a:ext uri="{FF2B5EF4-FFF2-40B4-BE49-F238E27FC236}">
                  <a16:creationId xmlns:a16="http://schemas.microsoft.com/office/drawing/2014/main" id="{85039D76-2694-4AF2-8ED3-56E0FBC5C903}"/>
                </a:ext>
              </a:extLst>
            </p:cNvPr>
            <p:cNvSpPr>
              <a:spLocks noChangeArrowheads="1"/>
            </p:cNvSpPr>
            <p:nvPr/>
          </p:nvSpPr>
          <p:spPr bwMode="auto">
            <a:xfrm>
              <a:off x="182" y="989"/>
              <a:ext cx="2307"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b="0"/>
                <a:t>Binds to the 30S ribosome, and blocks binding of aminoacyl-tRNA to the A-site</a:t>
              </a:r>
            </a:p>
          </p:txBody>
        </p:sp>
        <p:pic>
          <p:nvPicPr>
            <p:cNvPr id="48146" name="Picture 50" descr="tetracycline_clip_image004_0000">
              <a:extLst>
                <a:ext uri="{FF2B5EF4-FFF2-40B4-BE49-F238E27FC236}">
                  <a16:creationId xmlns:a16="http://schemas.microsoft.com/office/drawing/2014/main" id="{8B2044F6-41E4-4DE1-8E72-A328163ECA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 y="1385"/>
              <a:ext cx="1662"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65">
            <a:extLst>
              <a:ext uri="{FF2B5EF4-FFF2-40B4-BE49-F238E27FC236}">
                <a16:creationId xmlns:a16="http://schemas.microsoft.com/office/drawing/2014/main" id="{AB953730-55C4-47E3-8558-2CF648FC9232}"/>
              </a:ext>
            </a:extLst>
          </p:cNvPr>
          <p:cNvGrpSpPr>
            <a:grpSpLocks/>
          </p:cNvGrpSpPr>
          <p:nvPr/>
        </p:nvGrpSpPr>
        <p:grpSpPr bwMode="auto">
          <a:xfrm>
            <a:off x="4333875" y="1189038"/>
            <a:ext cx="4810125" cy="3060700"/>
            <a:chOff x="2730" y="749"/>
            <a:chExt cx="3030" cy="1928"/>
          </a:xfrm>
        </p:grpSpPr>
        <p:pic>
          <p:nvPicPr>
            <p:cNvPr id="48139" name="Picture 53" descr="image010">
              <a:extLst>
                <a:ext uri="{FF2B5EF4-FFF2-40B4-BE49-F238E27FC236}">
                  <a16:creationId xmlns:a16="http://schemas.microsoft.com/office/drawing/2014/main" id="{323A604C-6C0E-4678-AE65-48B3F919C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3" y="1327"/>
              <a:ext cx="1278" cy="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40" name="Picture 55" descr="1">
              <a:extLst>
                <a:ext uri="{FF2B5EF4-FFF2-40B4-BE49-F238E27FC236}">
                  <a16:creationId xmlns:a16="http://schemas.microsoft.com/office/drawing/2014/main" id="{3A2DC0A0-D884-46FA-9019-BB3D371C64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4" y="804"/>
              <a:ext cx="1376" cy="1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1" name="Rectangle 56">
              <a:extLst>
                <a:ext uri="{FF2B5EF4-FFF2-40B4-BE49-F238E27FC236}">
                  <a16:creationId xmlns:a16="http://schemas.microsoft.com/office/drawing/2014/main" id="{3099BC90-66A8-4ED6-B62A-60D7BB8C7649}"/>
                </a:ext>
              </a:extLst>
            </p:cNvPr>
            <p:cNvSpPr>
              <a:spLocks noChangeArrowheads="1"/>
            </p:cNvSpPr>
            <p:nvPr/>
          </p:nvSpPr>
          <p:spPr bwMode="auto">
            <a:xfrm>
              <a:off x="2730" y="749"/>
              <a:ext cx="12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t">
                <a:spcBef>
                  <a:spcPct val="0"/>
                </a:spcBef>
                <a:buFontTx/>
                <a:buNone/>
              </a:pPr>
              <a:r>
                <a:rPr lang="en-US" altLang="en-US" sz="1800">
                  <a:solidFill>
                    <a:srgbClr val="0066CC"/>
                  </a:solidFill>
                </a:rPr>
                <a:t>Chloramphenicol</a:t>
              </a:r>
            </a:p>
          </p:txBody>
        </p:sp>
        <p:sp>
          <p:nvSpPr>
            <p:cNvPr id="48142" name="Rectangle 57">
              <a:extLst>
                <a:ext uri="{FF2B5EF4-FFF2-40B4-BE49-F238E27FC236}">
                  <a16:creationId xmlns:a16="http://schemas.microsoft.com/office/drawing/2014/main" id="{4D783A64-5D39-4734-BAA7-EFD82C8D7725}"/>
                </a:ext>
              </a:extLst>
            </p:cNvPr>
            <p:cNvSpPr>
              <a:spLocks noChangeArrowheads="1"/>
            </p:cNvSpPr>
            <p:nvPr/>
          </p:nvSpPr>
          <p:spPr bwMode="auto">
            <a:xfrm>
              <a:off x="2746" y="944"/>
              <a:ext cx="1716"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fontAlgn="t">
                <a:spcBef>
                  <a:spcPct val="0"/>
                </a:spcBef>
                <a:buFontTx/>
                <a:buNone/>
              </a:pPr>
              <a:r>
                <a:rPr lang="en-US" altLang="en-US" sz="1400" b="0"/>
                <a:t>Blocks the peptidyl transferase reaction on 50S ribosomes</a:t>
              </a:r>
            </a:p>
          </p:txBody>
        </p:sp>
      </p:grpSp>
      <p:sp>
        <p:nvSpPr>
          <p:cNvPr id="2" name="TextBox 1">
            <a:extLst>
              <a:ext uri="{FF2B5EF4-FFF2-40B4-BE49-F238E27FC236}">
                <a16:creationId xmlns:a16="http://schemas.microsoft.com/office/drawing/2014/main" id="{1AAE6B26-A844-49CC-A11D-A9A4A31C5ABB}"/>
              </a:ext>
            </a:extLst>
          </p:cNvPr>
          <p:cNvSpPr txBox="1">
            <a:spLocks noChangeArrowheads="1"/>
          </p:cNvSpPr>
          <p:nvPr/>
        </p:nvSpPr>
        <p:spPr bwMode="auto">
          <a:xfrm>
            <a:off x="528638" y="5921375"/>
            <a:ext cx="8070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800000"/>
                </a:solidFill>
              </a:rPr>
              <a:t>Why ribosome is an attractive target for the development of antibiotics?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071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4">
            <a:extLst>
              <a:ext uri="{FF2B5EF4-FFF2-40B4-BE49-F238E27FC236}">
                <a16:creationId xmlns:a16="http://schemas.microsoft.com/office/drawing/2014/main" id="{EFCDE490-6041-48F0-B3BC-8FF9943685A7}"/>
              </a:ext>
            </a:extLst>
          </p:cNvPr>
          <p:cNvSpPr txBox="1">
            <a:spLocks noChangeArrowheads="1"/>
          </p:cNvSpPr>
          <p:nvPr/>
        </p:nvSpPr>
        <p:spPr bwMode="auto">
          <a:xfrm>
            <a:off x="1912938" y="200025"/>
            <a:ext cx="5524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a:t>Suggested Textbook…</a:t>
            </a:r>
          </a:p>
        </p:txBody>
      </p:sp>
      <p:grpSp>
        <p:nvGrpSpPr>
          <p:cNvPr id="49155" name="Group 18">
            <a:extLst>
              <a:ext uri="{FF2B5EF4-FFF2-40B4-BE49-F238E27FC236}">
                <a16:creationId xmlns:a16="http://schemas.microsoft.com/office/drawing/2014/main" id="{1E7AAF66-4999-4A47-BA71-C4B8A6E05BB0}"/>
              </a:ext>
            </a:extLst>
          </p:cNvPr>
          <p:cNvGrpSpPr>
            <a:grpSpLocks/>
          </p:cNvGrpSpPr>
          <p:nvPr/>
        </p:nvGrpSpPr>
        <p:grpSpPr bwMode="auto">
          <a:xfrm>
            <a:off x="669925" y="1616075"/>
            <a:ext cx="2809875" cy="3987800"/>
            <a:chOff x="187" y="415"/>
            <a:chExt cx="1091" cy="1564"/>
          </a:xfrm>
        </p:grpSpPr>
        <p:pic>
          <p:nvPicPr>
            <p:cNvPr id="49164" name="Picture 6" descr="983284">
              <a:extLst>
                <a:ext uri="{FF2B5EF4-FFF2-40B4-BE49-F238E27FC236}">
                  <a16:creationId xmlns:a16="http://schemas.microsoft.com/office/drawing/2014/main" id="{0EAD4A63-D856-4667-8122-CB325F486F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 y="415"/>
              <a:ext cx="1091" cy="1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5" name="Text Box 9">
              <a:extLst>
                <a:ext uri="{FF2B5EF4-FFF2-40B4-BE49-F238E27FC236}">
                  <a16:creationId xmlns:a16="http://schemas.microsoft.com/office/drawing/2014/main" id="{CFF3078B-D53E-4FE8-B01C-AC2BA1CBF02A}"/>
                </a:ext>
              </a:extLst>
            </p:cNvPr>
            <p:cNvSpPr txBox="1">
              <a:spLocks noChangeArrowheads="1"/>
            </p:cNvSpPr>
            <p:nvPr/>
          </p:nvSpPr>
          <p:spPr bwMode="auto">
            <a:xfrm>
              <a:off x="500" y="1798"/>
              <a:ext cx="538"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solidFill>
                    <a:srgbClr val="0000FF"/>
                  </a:solidFill>
                </a:rPr>
                <a:t>Stryer…</a:t>
              </a:r>
            </a:p>
          </p:txBody>
        </p:sp>
      </p:grpSp>
      <p:grpSp>
        <p:nvGrpSpPr>
          <p:cNvPr id="49156" name="Group 47">
            <a:extLst>
              <a:ext uri="{FF2B5EF4-FFF2-40B4-BE49-F238E27FC236}">
                <a16:creationId xmlns:a16="http://schemas.microsoft.com/office/drawing/2014/main" id="{6ACEDD70-2A80-45B5-889B-C6D396234D2C}"/>
              </a:ext>
            </a:extLst>
          </p:cNvPr>
          <p:cNvGrpSpPr>
            <a:grpSpLocks/>
          </p:cNvGrpSpPr>
          <p:nvPr/>
        </p:nvGrpSpPr>
        <p:grpSpPr bwMode="auto">
          <a:xfrm>
            <a:off x="5151438" y="1622425"/>
            <a:ext cx="3600450" cy="3910013"/>
            <a:chOff x="2370" y="-334"/>
            <a:chExt cx="1978" cy="2065"/>
          </a:xfrm>
        </p:grpSpPr>
        <p:pic>
          <p:nvPicPr>
            <p:cNvPr id="49162" name="Picture 8" descr="51nzwbSs6dL">
              <a:extLst>
                <a:ext uri="{FF2B5EF4-FFF2-40B4-BE49-F238E27FC236}">
                  <a16:creationId xmlns:a16="http://schemas.microsoft.com/office/drawing/2014/main" id="{4CD7A4F9-C369-4675-80EE-362ABC30D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0" y="-334"/>
              <a:ext cx="1978" cy="1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3" name="Text Box 10">
              <a:extLst>
                <a:ext uri="{FF2B5EF4-FFF2-40B4-BE49-F238E27FC236}">
                  <a16:creationId xmlns:a16="http://schemas.microsoft.com/office/drawing/2014/main" id="{E7057B5A-9C07-48FD-A5EA-10B11094636C}"/>
                </a:ext>
              </a:extLst>
            </p:cNvPr>
            <p:cNvSpPr txBox="1">
              <a:spLocks noChangeArrowheads="1"/>
            </p:cNvSpPr>
            <p:nvPr/>
          </p:nvSpPr>
          <p:spPr bwMode="auto">
            <a:xfrm>
              <a:off x="2607" y="1487"/>
              <a:ext cx="1622"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solidFill>
                    <a:srgbClr val="0000FF"/>
                  </a:solidFill>
                </a:rPr>
                <a:t>Baltimore, Lodish..</a:t>
              </a:r>
            </a:p>
          </p:txBody>
        </p:sp>
      </p:grpSp>
      <p:sp>
        <p:nvSpPr>
          <p:cNvPr id="49157" name="AutoShape 24" descr="2Q==%20">
            <a:extLst>
              <a:ext uri="{FF2B5EF4-FFF2-40B4-BE49-F238E27FC236}">
                <a16:creationId xmlns:a16="http://schemas.microsoft.com/office/drawing/2014/main" id="{9815C93F-24C2-4EAE-B101-E215DEF72B58}"/>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
        <p:nvSpPr>
          <p:cNvPr id="49158" name="AutoShape 26" descr="2Q==%20">
            <a:extLst>
              <a:ext uri="{FF2B5EF4-FFF2-40B4-BE49-F238E27FC236}">
                <a16:creationId xmlns:a16="http://schemas.microsoft.com/office/drawing/2014/main" id="{2B398B94-2EC5-4A95-846F-F6C44DAA7460}"/>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
        <p:nvSpPr>
          <p:cNvPr id="49159" name="AutoShape 28" descr="2Q==%20">
            <a:extLst>
              <a:ext uri="{FF2B5EF4-FFF2-40B4-BE49-F238E27FC236}">
                <a16:creationId xmlns:a16="http://schemas.microsoft.com/office/drawing/2014/main" id="{0E29DA3D-3007-4D42-8B23-CE1FDD4A92ED}"/>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
        <p:nvSpPr>
          <p:cNvPr id="49160" name="Text Box 15">
            <a:extLst>
              <a:ext uri="{FF2B5EF4-FFF2-40B4-BE49-F238E27FC236}">
                <a16:creationId xmlns:a16="http://schemas.microsoft.com/office/drawing/2014/main" id="{E91E241F-440F-4089-B5A1-F7AF6F2EA2CD}"/>
              </a:ext>
            </a:extLst>
          </p:cNvPr>
          <p:cNvSpPr txBox="1">
            <a:spLocks noChangeArrowheads="1"/>
          </p:cNvSpPr>
          <p:nvPr/>
        </p:nvSpPr>
        <p:spPr bwMode="auto">
          <a:xfrm>
            <a:off x="2405063" y="5456238"/>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400"/>
          </a:p>
        </p:txBody>
      </p:sp>
      <p:sp>
        <p:nvSpPr>
          <p:cNvPr id="49161" name="AutoShape 41" descr="9k=">
            <a:extLst>
              <a:ext uri="{FF2B5EF4-FFF2-40B4-BE49-F238E27FC236}">
                <a16:creationId xmlns:a16="http://schemas.microsoft.com/office/drawing/2014/main" id="{52316DA9-57D9-40B7-AB56-513E485E1FF2}"/>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Group 35">
            <a:extLst>
              <a:ext uri="{FF2B5EF4-FFF2-40B4-BE49-F238E27FC236}">
                <a16:creationId xmlns:a16="http://schemas.microsoft.com/office/drawing/2014/main" id="{74EABD23-62E3-4A2C-8ED8-65C9188A337D}"/>
              </a:ext>
            </a:extLst>
          </p:cNvPr>
          <p:cNvGrpSpPr>
            <a:grpSpLocks/>
          </p:cNvGrpSpPr>
          <p:nvPr/>
        </p:nvGrpSpPr>
        <p:grpSpPr bwMode="auto">
          <a:xfrm>
            <a:off x="168275" y="1628775"/>
            <a:ext cx="3060700" cy="4732338"/>
            <a:chOff x="557" y="2233"/>
            <a:chExt cx="1228" cy="1997"/>
          </a:xfrm>
        </p:grpSpPr>
        <p:pic>
          <p:nvPicPr>
            <p:cNvPr id="50182" name="Picture 20">
              <a:extLst>
                <a:ext uri="{FF2B5EF4-FFF2-40B4-BE49-F238E27FC236}">
                  <a16:creationId xmlns:a16="http://schemas.microsoft.com/office/drawing/2014/main" id="{0DD2B75B-DAFA-4A7F-926E-B8D29CDD2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 y="2233"/>
              <a:ext cx="1160" cy="1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3" name="Text Box 31">
              <a:extLst>
                <a:ext uri="{FF2B5EF4-FFF2-40B4-BE49-F238E27FC236}">
                  <a16:creationId xmlns:a16="http://schemas.microsoft.com/office/drawing/2014/main" id="{BE36ACA1-3555-4882-BAA9-D7CC6B827EB2}"/>
                </a:ext>
              </a:extLst>
            </p:cNvPr>
            <p:cNvSpPr txBox="1">
              <a:spLocks noChangeArrowheads="1"/>
            </p:cNvSpPr>
            <p:nvPr/>
          </p:nvSpPr>
          <p:spPr bwMode="auto">
            <a:xfrm>
              <a:off x="636" y="3879"/>
              <a:ext cx="1149"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solidFill>
                    <a:srgbClr val="990000"/>
                  </a:solidFill>
                </a:rPr>
                <a:t>James Darnell</a:t>
              </a:r>
            </a:p>
            <a:p>
              <a:pPr eaLnBrk="1" hangingPunct="1">
                <a:spcBef>
                  <a:spcPct val="0"/>
                </a:spcBef>
                <a:buFontTx/>
                <a:buNone/>
              </a:pPr>
              <a:endParaRPr lang="en-US" altLang="en-US" sz="2400">
                <a:solidFill>
                  <a:srgbClr val="990000"/>
                </a:solidFill>
              </a:endParaRPr>
            </a:p>
          </p:txBody>
        </p:sp>
      </p:grpSp>
      <p:sp>
        <p:nvSpPr>
          <p:cNvPr id="50179" name="Title 1">
            <a:extLst>
              <a:ext uri="{FF2B5EF4-FFF2-40B4-BE49-F238E27FC236}">
                <a16:creationId xmlns:a16="http://schemas.microsoft.com/office/drawing/2014/main" id="{5E0B629B-6CDB-42EA-8B3F-EB24499C2041}"/>
              </a:ext>
            </a:extLst>
          </p:cNvPr>
          <p:cNvSpPr>
            <a:spLocks noGrp="1" noChangeArrowheads="1"/>
          </p:cNvSpPr>
          <p:nvPr>
            <p:ph type="title"/>
          </p:nvPr>
        </p:nvSpPr>
        <p:spPr>
          <a:xfrm>
            <a:off x="411163" y="-136525"/>
            <a:ext cx="8229600" cy="1143000"/>
          </a:xfrm>
        </p:spPr>
        <p:txBody>
          <a:bodyPr/>
          <a:lstStyle/>
          <a:p>
            <a:r>
              <a:rPr lang="en-CA" altLang="en-US" sz="3600" b="1">
                <a:solidFill>
                  <a:srgbClr val="C00000"/>
                </a:solidFill>
              </a:rPr>
              <a:t>Extra Resources</a:t>
            </a:r>
          </a:p>
        </p:txBody>
      </p:sp>
      <p:sp>
        <p:nvSpPr>
          <p:cNvPr id="50180" name="Text Box 13">
            <a:extLst>
              <a:ext uri="{FF2B5EF4-FFF2-40B4-BE49-F238E27FC236}">
                <a16:creationId xmlns:a16="http://schemas.microsoft.com/office/drawing/2014/main" id="{075C4E2F-D9F5-4AE1-BFD8-231452969848}"/>
              </a:ext>
            </a:extLst>
          </p:cNvPr>
          <p:cNvSpPr txBox="1">
            <a:spLocks noChangeArrowheads="1"/>
          </p:cNvSpPr>
          <p:nvPr/>
        </p:nvSpPr>
        <p:spPr bwMode="auto">
          <a:xfrm>
            <a:off x="242888" y="1095375"/>
            <a:ext cx="30495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t>Further Reading...</a:t>
            </a:r>
          </a:p>
        </p:txBody>
      </p:sp>
      <p:sp>
        <p:nvSpPr>
          <p:cNvPr id="50181" name="Rectangle 8">
            <a:extLst>
              <a:ext uri="{FF2B5EF4-FFF2-40B4-BE49-F238E27FC236}">
                <a16:creationId xmlns:a16="http://schemas.microsoft.com/office/drawing/2014/main" id="{65207982-DD7B-4351-9281-10938D7615FA}"/>
              </a:ext>
            </a:extLst>
          </p:cNvPr>
          <p:cNvSpPr>
            <a:spLocks noChangeArrowheads="1"/>
          </p:cNvSpPr>
          <p:nvPr/>
        </p:nvSpPr>
        <p:spPr bwMode="auto">
          <a:xfrm>
            <a:off x="4348163" y="1125538"/>
            <a:ext cx="4495800" cy="424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CA" altLang="en-US" sz="2400"/>
              <a:t>Videos…</a:t>
            </a:r>
          </a:p>
          <a:p>
            <a:pPr eaLnBrk="1" hangingPunct="1">
              <a:spcBef>
                <a:spcPct val="0"/>
              </a:spcBef>
              <a:buFontTx/>
              <a:buNone/>
            </a:pPr>
            <a:endParaRPr lang="en-CA" altLang="en-US" sz="2400"/>
          </a:p>
          <a:p>
            <a:pPr eaLnBrk="1" hangingPunct="1">
              <a:spcBef>
                <a:spcPct val="0"/>
              </a:spcBef>
              <a:buFontTx/>
              <a:buNone/>
            </a:pPr>
            <a:r>
              <a:rPr lang="en-CA" altLang="en-US" sz="2200"/>
              <a:t>mRNA synthesis (Transcription)</a:t>
            </a:r>
          </a:p>
          <a:p>
            <a:pPr eaLnBrk="1" hangingPunct="1">
              <a:spcBef>
                <a:spcPct val="0"/>
              </a:spcBef>
              <a:buFontTx/>
              <a:buNone/>
            </a:pPr>
            <a:r>
              <a:rPr lang="en-CA" altLang="en-US" sz="1800" b="0">
                <a:hlinkClick r:id="rId3"/>
              </a:rPr>
              <a:t>https://www.youtube.com/watch?v=_C9Un4dlpR4</a:t>
            </a:r>
            <a:endParaRPr lang="en-CA" altLang="en-US" sz="1800" b="0"/>
          </a:p>
          <a:p>
            <a:pPr eaLnBrk="1" hangingPunct="1">
              <a:spcBef>
                <a:spcPct val="0"/>
              </a:spcBef>
              <a:buFontTx/>
              <a:buNone/>
            </a:pPr>
            <a:endParaRPr lang="en-CA" altLang="en-US" sz="2400"/>
          </a:p>
          <a:p>
            <a:pPr eaLnBrk="1" hangingPunct="1">
              <a:spcBef>
                <a:spcPct val="0"/>
              </a:spcBef>
              <a:buFontTx/>
              <a:buNone/>
            </a:pPr>
            <a:r>
              <a:rPr lang="en-CA" altLang="en-US" sz="2200"/>
              <a:t>Protein synthesis (Translation)</a:t>
            </a:r>
          </a:p>
          <a:p>
            <a:pPr eaLnBrk="1" hangingPunct="1">
              <a:spcBef>
                <a:spcPct val="0"/>
              </a:spcBef>
              <a:buFontTx/>
              <a:buNone/>
            </a:pPr>
            <a:r>
              <a:rPr lang="en-CA" altLang="en-US" sz="1800" b="0">
                <a:hlinkClick r:id="rId4"/>
              </a:rPr>
              <a:t>https://www.youtube.com/watch?v=Ikq9AcBcohA</a:t>
            </a:r>
            <a:endParaRPr lang="en-CA" altLang="en-US" sz="1800" b="0"/>
          </a:p>
          <a:p>
            <a:pPr eaLnBrk="1" hangingPunct="1">
              <a:spcBef>
                <a:spcPct val="0"/>
              </a:spcBef>
              <a:buFontTx/>
              <a:buNone/>
            </a:pPr>
            <a:endParaRPr lang="en-CA" altLang="en-US" sz="2400"/>
          </a:p>
          <a:p>
            <a:pPr eaLnBrk="1" hangingPunct="1">
              <a:spcBef>
                <a:spcPct val="0"/>
              </a:spcBef>
              <a:buFontTx/>
              <a:buNone/>
            </a:pPr>
            <a:r>
              <a:rPr lang="en-CA" altLang="en-US" sz="2200"/>
              <a:t>Overview</a:t>
            </a:r>
          </a:p>
          <a:p>
            <a:pPr eaLnBrk="1" hangingPunct="1">
              <a:spcBef>
                <a:spcPct val="0"/>
              </a:spcBef>
              <a:buFontTx/>
              <a:buNone/>
            </a:pPr>
            <a:r>
              <a:rPr lang="en-CA" altLang="en-US" sz="1800" b="0">
                <a:hlinkClick r:id="rId5"/>
              </a:rPr>
              <a:t>https://www.youtube.com/watch?v=gG7uCskUOrA</a:t>
            </a:r>
            <a:endParaRPr lang="en-CA" altLang="en-US" sz="1800" b="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a:extLst>
              <a:ext uri="{FF2B5EF4-FFF2-40B4-BE49-F238E27FC236}">
                <a16:creationId xmlns:a16="http://schemas.microsoft.com/office/drawing/2014/main" id="{498F300D-72AB-471D-BC64-38CCB67A00DC}"/>
              </a:ext>
            </a:extLst>
          </p:cNvPr>
          <p:cNvSpPr txBox="1">
            <a:spLocks noChangeArrowheads="1"/>
          </p:cNvSpPr>
          <p:nvPr/>
        </p:nvSpPr>
        <p:spPr bwMode="auto">
          <a:xfrm>
            <a:off x="1027113" y="130175"/>
            <a:ext cx="7762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a:solidFill>
                  <a:srgbClr val="0000FF"/>
                </a:solidFill>
                <a:cs typeface="Arial" panose="020B0604020202020204" pitchFamily="34" charset="0"/>
              </a:rPr>
              <a:t>DNA: </a:t>
            </a:r>
            <a:r>
              <a:rPr lang="en-US" altLang="en-US">
                <a:solidFill>
                  <a:srgbClr val="0000FF"/>
                </a:solidFill>
              </a:rPr>
              <a:t>Contains the Instruction for Life</a:t>
            </a:r>
            <a:r>
              <a:rPr lang="en-US" altLang="en-US">
                <a:solidFill>
                  <a:srgbClr val="0000FF"/>
                </a:solidFill>
                <a:cs typeface="Arial" panose="020B0604020202020204" pitchFamily="34" charset="0"/>
              </a:rPr>
              <a:t>  </a:t>
            </a:r>
          </a:p>
        </p:txBody>
      </p:sp>
      <p:grpSp>
        <p:nvGrpSpPr>
          <p:cNvPr id="6147" name="Group 3">
            <a:extLst>
              <a:ext uri="{FF2B5EF4-FFF2-40B4-BE49-F238E27FC236}">
                <a16:creationId xmlns:a16="http://schemas.microsoft.com/office/drawing/2014/main" id="{BE7BB67D-5EED-4194-AC33-0DE351869BCF}"/>
              </a:ext>
            </a:extLst>
          </p:cNvPr>
          <p:cNvGrpSpPr>
            <a:grpSpLocks/>
          </p:cNvGrpSpPr>
          <p:nvPr/>
        </p:nvGrpSpPr>
        <p:grpSpPr bwMode="auto">
          <a:xfrm>
            <a:off x="500063" y="638175"/>
            <a:ext cx="8177212" cy="4525963"/>
            <a:chOff x="587796" y="885396"/>
            <a:chExt cx="8177015" cy="4525660"/>
          </a:xfrm>
        </p:grpSpPr>
        <p:sp>
          <p:nvSpPr>
            <p:cNvPr id="6150" name="TextBox 5">
              <a:extLst>
                <a:ext uri="{FF2B5EF4-FFF2-40B4-BE49-F238E27FC236}">
                  <a16:creationId xmlns:a16="http://schemas.microsoft.com/office/drawing/2014/main" id="{A973CD5D-84C1-4BFF-8037-A6BD8E3591B2}"/>
                </a:ext>
              </a:extLst>
            </p:cNvPr>
            <p:cNvSpPr txBox="1">
              <a:spLocks noChangeArrowheads="1"/>
            </p:cNvSpPr>
            <p:nvPr/>
          </p:nvSpPr>
          <p:spPr bwMode="auto">
            <a:xfrm>
              <a:off x="2895600" y="914400"/>
              <a:ext cx="8778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solidFill>
                    <a:schemeClr val="bg1"/>
                  </a:solidFill>
                </a:rPr>
                <a:t>Hoxc8</a:t>
              </a:r>
            </a:p>
          </p:txBody>
        </p:sp>
        <p:pic>
          <p:nvPicPr>
            <p:cNvPr id="6151" name="Picture 8" descr="http://www.oxfordscholarship.com/doc/10.1093/acprof:oso/9780199541379.001.0001/acprof_9780199541379_graphic_075.gif">
              <a:extLst>
                <a:ext uri="{FF2B5EF4-FFF2-40B4-BE49-F238E27FC236}">
                  <a16:creationId xmlns:a16="http://schemas.microsoft.com/office/drawing/2014/main" id="{68FB14ED-06EE-476A-92DB-70F996D62C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856" r="66731"/>
            <a:stretch>
              <a:fillRect/>
            </a:stretch>
          </p:blipFill>
          <p:spPr bwMode="auto">
            <a:xfrm>
              <a:off x="587796" y="1248240"/>
              <a:ext cx="2140905" cy="3686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Picture 8" descr="http://www.oxfordscholarship.com/doc/10.1093/acprof:oso/9780199541379.001.0001/acprof_9780199541379_graphic_075.gif">
              <a:extLst>
                <a:ext uri="{FF2B5EF4-FFF2-40B4-BE49-F238E27FC236}">
                  <a16:creationId xmlns:a16="http://schemas.microsoft.com/office/drawing/2014/main" id="{E8DBED16-C0ED-41E0-B430-D089B8D0B3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478" t="5856" r="26022"/>
            <a:stretch>
              <a:fillRect/>
            </a:stretch>
          </p:blipFill>
          <p:spPr bwMode="auto">
            <a:xfrm>
              <a:off x="3439868" y="1095846"/>
              <a:ext cx="2670629" cy="3686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Picture 8" descr="http://www.oxfordscholarship.com/doc/10.1093/acprof:oso/9780199541379.001.0001/acprof_9780199541379_graphic_075.gif">
              <a:extLst>
                <a:ext uri="{FF2B5EF4-FFF2-40B4-BE49-F238E27FC236}">
                  <a16:creationId xmlns:a16="http://schemas.microsoft.com/office/drawing/2014/main" id="{2C33A6C1-E66A-43E7-AD5A-72B5F2A3C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4316" t="5856"/>
            <a:stretch>
              <a:fillRect/>
            </a:stretch>
          </p:blipFill>
          <p:spPr bwMode="auto">
            <a:xfrm>
              <a:off x="7111987" y="885396"/>
              <a:ext cx="1652824" cy="3686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4" name="TextBox 2">
              <a:extLst>
                <a:ext uri="{FF2B5EF4-FFF2-40B4-BE49-F238E27FC236}">
                  <a16:creationId xmlns:a16="http://schemas.microsoft.com/office/drawing/2014/main" id="{75BB5F86-B634-42C0-9606-16228A8A76F0}"/>
                </a:ext>
              </a:extLst>
            </p:cNvPr>
            <p:cNvSpPr txBox="1">
              <a:spLocks noChangeArrowheads="1"/>
            </p:cNvSpPr>
            <p:nvPr/>
          </p:nvSpPr>
          <p:spPr bwMode="auto">
            <a:xfrm>
              <a:off x="1034146" y="4949385"/>
              <a:ext cx="12442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t>Plant-X</a:t>
              </a:r>
            </a:p>
          </p:txBody>
        </p:sp>
        <p:sp>
          <p:nvSpPr>
            <p:cNvPr id="6155" name="TextBox 11">
              <a:extLst>
                <a:ext uri="{FF2B5EF4-FFF2-40B4-BE49-F238E27FC236}">
                  <a16:creationId xmlns:a16="http://schemas.microsoft.com/office/drawing/2014/main" id="{5407AD22-AC80-46E8-B6E1-0FEF73AFB2DA}"/>
                </a:ext>
              </a:extLst>
            </p:cNvPr>
            <p:cNvSpPr txBox="1">
              <a:spLocks noChangeArrowheads="1"/>
            </p:cNvSpPr>
            <p:nvPr/>
          </p:nvSpPr>
          <p:spPr bwMode="auto">
            <a:xfrm>
              <a:off x="4060318" y="4942131"/>
              <a:ext cx="12442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t>Plant-Y</a:t>
              </a:r>
            </a:p>
          </p:txBody>
        </p:sp>
        <p:sp>
          <p:nvSpPr>
            <p:cNvPr id="6156" name="TextBox 12">
              <a:extLst>
                <a:ext uri="{FF2B5EF4-FFF2-40B4-BE49-F238E27FC236}">
                  <a16:creationId xmlns:a16="http://schemas.microsoft.com/office/drawing/2014/main" id="{58422175-FBB4-4162-993F-15D3FD1D3352}"/>
                </a:ext>
              </a:extLst>
            </p:cNvPr>
            <p:cNvSpPr txBox="1">
              <a:spLocks noChangeArrowheads="1"/>
            </p:cNvSpPr>
            <p:nvPr/>
          </p:nvSpPr>
          <p:spPr bwMode="auto">
            <a:xfrm>
              <a:off x="7304200" y="4949391"/>
              <a:ext cx="12266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t>Plant-Z</a:t>
              </a:r>
            </a:p>
          </p:txBody>
        </p:sp>
      </p:grpSp>
      <p:sp>
        <p:nvSpPr>
          <p:cNvPr id="6148" name="TextBox 4">
            <a:extLst>
              <a:ext uri="{FF2B5EF4-FFF2-40B4-BE49-F238E27FC236}">
                <a16:creationId xmlns:a16="http://schemas.microsoft.com/office/drawing/2014/main" id="{A02BB732-1918-4656-9C0E-C64894D3EB94}"/>
              </a:ext>
            </a:extLst>
          </p:cNvPr>
          <p:cNvSpPr txBox="1">
            <a:spLocks noChangeArrowheads="1"/>
          </p:cNvSpPr>
          <p:nvPr/>
        </p:nvSpPr>
        <p:spPr bwMode="auto">
          <a:xfrm>
            <a:off x="255588" y="5853113"/>
            <a:ext cx="86931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a:solidFill>
                  <a:srgbClr val="800000"/>
                </a:solidFill>
              </a:rPr>
              <a:t>The phenotype (visible configuration) of the marsh plant </a:t>
            </a:r>
            <a:r>
              <a:rPr lang="en-US" altLang="en-US" sz="2400" i="1">
                <a:solidFill>
                  <a:srgbClr val="800000"/>
                </a:solidFill>
              </a:rPr>
              <a:t>Sagittaria sagittifolia </a:t>
            </a:r>
            <a:r>
              <a:rPr lang="en-US" altLang="en-US" sz="2400">
                <a:solidFill>
                  <a:srgbClr val="800000"/>
                </a:solidFill>
              </a:rPr>
              <a:t>depends on its environment</a:t>
            </a:r>
          </a:p>
        </p:txBody>
      </p:sp>
      <p:sp>
        <p:nvSpPr>
          <p:cNvPr id="6149" name="TextBox 5">
            <a:extLst>
              <a:ext uri="{FF2B5EF4-FFF2-40B4-BE49-F238E27FC236}">
                <a16:creationId xmlns:a16="http://schemas.microsoft.com/office/drawing/2014/main" id="{8D253E54-7528-4BBB-8F30-EE46C34D5E44}"/>
              </a:ext>
            </a:extLst>
          </p:cNvPr>
          <p:cNvSpPr txBox="1">
            <a:spLocks noChangeArrowheads="1"/>
          </p:cNvSpPr>
          <p:nvPr/>
        </p:nvSpPr>
        <p:spPr bwMode="auto">
          <a:xfrm>
            <a:off x="180975" y="5164138"/>
            <a:ext cx="91106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8000"/>
                </a:solidFill>
              </a:rPr>
              <a:t>Completely terrestrial           Partially submerged              Completely submerged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p:bldP spid="614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9">
            <a:extLst>
              <a:ext uri="{FF2B5EF4-FFF2-40B4-BE49-F238E27FC236}">
                <a16:creationId xmlns:a16="http://schemas.microsoft.com/office/drawing/2014/main" id="{5DAABDB8-7926-454D-A1E3-68DBD9040260}"/>
              </a:ext>
            </a:extLst>
          </p:cNvPr>
          <p:cNvSpPr txBox="1">
            <a:spLocks noChangeArrowheads="1"/>
          </p:cNvSpPr>
          <p:nvPr/>
        </p:nvSpPr>
        <p:spPr bwMode="auto">
          <a:xfrm>
            <a:off x="265113" y="222250"/>
            <a:ext cx="8650287"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a:t>Correlations Between DNA Content and Its Down-stream Product</a:t>
            </a:r>
          </a:p>
        </p:txBody>
      </p:sp>
      <p:grpSp>
        <p:nvGrpSpPr>
          <p:cNvPr id="7171" name="Group 55">
            <a:extLst>
              <a:ext uri="{FF2B5EF4-FFF2-40B4-BE49-F238E27FC236}">
                <a16:creationId xmlns:a16="http://schemas.microsoft.com/office/drawing/2014/main" id="{AE4933FA-8A05-409E-9194-2258B0AA5D97}"/>
              </a:ext>
            </a:extLst>
          </p:cNvPr>
          <p:cNvGrpSpPr>
            <a:grpSpLocks/>
          </p:cNvGrpSpPr>
          <p:nvPr/>
        </p:nvGrpSpPr>
        <p:grpSpPr bwMode="auto">
          <a:xfrm>
            <a:off x="1081088" y="2238375"/>
            <a:ext cx="7834312" cy="2867025"/>
            <a:chOff x="1188" y="2507"/>
            <a:chExt cx="4253" cy="1422"/>
          </a:xfrm>
        </p:grpSpPr>
        <p:grpSp>
          <p:nvGrpSpPr>
            <p:cNvPr id="7174" name="Group 44">
              <a:extLst>
                <a:ext uri="{FF2B5EF4-FFF2-40B4-BE49-F238E27FC236}">
                  <a16:creationId xmlns:a16="http://schemas.microsoft.com/office/drawing/2014/main" id="{D1F2D182-57BE-4394-BF72-003A65D27946}"/>
                </a:ext>
              </a:extLst>
            </p:cNvPr>
            <p:cNvGrpSpPr>
              <a:grpSpLocks/>
            </p:cNvGrpSpPr>
            <p:nvPr/>
          </p:nvGrpSpPr>
          <p:grpSpPr bwMode="auto">
            <a:xfrm>
              <a:off x="3728" y="2587"/>
              <a:ext cx="1713" cy="941"/>
              <a:chOff x="3946" y="2603"/>
              <a:chExt cx="1607" cy="844"/>
            </a:xfrm>
          </p:grpSpPr>
          <p:pic>
            <p:nvPicPr>
              <p:cNvPr id="7187" name="Picture 38" descr="Peptide">
                <a:extLst>
                  <a:ext uri="{FF2B5EF4-FFF2-40B4-BE49-F238E27FC236}">
                    <a16:creationId xmlns:a16="http://schemas.microsoft.com/office/drawing/2014/main" id="{DBDD495E-26EF-4DDF-8AC1-D18DBCF84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6" y="2603"/>
                <a:ext cx="1548"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Rectangle 41">
                <a:extLst>
                  <a:ext uri="{FF2B5EF4-FFF2-40B4-BE49-F238E27FC236}">
                    <a16:creationId xmlns:a16="http://schemas.microsoft.com/office/drawing/2014/main" id="{289960CE-2A8E-4B26-B802-951CB7175860}"/>
                  </a:ext>
                </a:extLst>
              </p:cNvPr>
              <p:cNvSpPr>
                <a:spLocks noChangeArrowheads="1"/>
              </p:cNvSpPr>
              <p:nvPr/>
            </p:nvSpPr>
            <p:spPr bwMode="auto">
              <a:xfrm>
                <a:off x="4584" y="2775"/>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
            <p:nvSpPr>
              <p:cNvPr id="7189" name="Rectangle 42">
                <a:extLst>
                  <a:ext uri="{FF2B5EF4-FFF2-40B4-BE49-F238E27FC236}">
                    <a16:creationId xmlns:a16="http://schemas.microsoft.com/office/drawing/2014/main" id="{5E047FDD-1DCD-44F2-B65B-77B9F8A815C5}"/>
                  </a:ext>
                </a:extLst>
              </p:cNvPr>
              <p:cNvSpPr>
                <a:spLocks noChangeArrowheads="1"/>
              </p:cNvSpPr>
              <p:nvPr/>
            </p:nvSpPr>
            <p:spPr bwMode="auto">
              <a:xfrm rot="-5400000">
                <a:off x="5419" y="3132"/>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
            <p:nvSpPr>
              <p:cNvPr id="7190" name="Rectangle 43">
                <a:extLst>
                  <a:ext uri="{FF2B5EF4-FFF2-40B4-BE49-F238E27FC236}">
                    <a16:creationId xmlns:a16="http://schemas.microsoft.com/office/drawing/2014/main" id="{9A467168-BC4F-402D-B019-66A23893FFDE}"/>
                  </a:ext>
                </a:extLst>
              </p:cNvPr>
              <p:cNvSpPr>
                <a:spLocks noChangeArrowheads="1"/>
              </p:cNvSpPr>
              <p:nvPr/>
            </p:nvSpPr>
            <p:spPr bwMode="auto">
              <a:xfrm rot="-5400000">
                <a:off x="3998" y="2621"/>
                <a:ext cx="81"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grpSp>
        <p:grpSp>
          <p:nvGrpSpPr>
            <p:cNvPr id="7175" name="Group 47">
              <a:extLst>
                <a:ext uri="{FF2B5EF4-FFF2-40B4-BE49-F238E27FC236}">
                  <a16:creationId xmlns:a16="http://schemas.microsoft.com/office/drawing/2014/main" id="{66044F6E-E83A-4F20-ABC8-AAF68035824E}"/>
                </a:ext>
              </a:extLst>
            </p:cNvPr>
            <p:cNvGrpSpPr>
              <a:grpSpLocks/>
            </p:cNvGrpSpPr>
            <p:nvPr/>
          </p:nvGrpSpPr>
          <p:grpSpPr bwMode="auto">
            <a:xfrm rot="1443221">
              <a:off x="2363" y="2507"/>
              <a:ext cx="1115" cy="1151"/>
              <a:chOff x="2304" y="2421"/>
              <a:chExt cx="1330" cy="1351"/>
            </a:xfrm>
          </p:grpSpPr>
          <p:pic>
            <p:nvPicPr>
              <p:cNvPr id="7184" name="Picture 36" descr="rna-structure">
                <a:extLst>
                  <a:ext uri="{FF2B5EF4-FFF2-40B4-BE49-F238E27FC236}">
                    <a16:creationId xmlns:a16="http://schemas.microsoft.com/office/drawing/2014/main" id="{81EA68AC-AFF7-4037-80CD-A2BB9BD800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0" y="2421"/>
                <a:ext cx="1304" cy="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5" name="Rectangle 45">
                <a:extLst>
                  <a:ext uri="{FF2B5EF4-FFF2-40B4-BE49-F238E27FC236}">
                    <a16:creationId xmlns:a16="http://schemas.microsoft.com/office/drawing/2014/main" id="{651160BC-7167-478F-9AAD-68FC67F5B794}"/>
                  </a:ext>
                </a:extLst>
              </p:cNvPr>
              <p:cNvSpPr>
                <a:spLocks noChangeArrowheads="1"/>
              </p:cNvSpPr>
              <p:nvPr/>
            </p:nvSpPr>
            <p:spPr bwMode="auto">
              <a:xfrm>
                <a:off x="2304" y="3618"/>
                <a:ext cx="544" cy="1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sp>
            <p:nvSpPr>
              <p:cNvPr id="7186" name="Rectangle 46">
                <a:extLst>
                  <a:ext uri="{FF2B5EF4-FFF2-40B4-BE49-F238E27FC236}">
                    <a16:creationId xmlns:a16="http://schemas.microsoft.com/office/drawing/2014/main" id="{0D42FC88-4211-4ECF-B6C3-3FAA23467547}"/>
                  </a:ext>
                </a:extLst>
              </p:cNvPr>
              <p:cNvSpPr>
                <a:spLocks noChangeArrowheads="1"/>
              </p:cNvSpPr>
              <p:nvPr/>
            </p:nvSpPr>
            <p:spPr bwMode="auto">
              <a:xfrm>
                <a:off x="3156" y="2499"/>
                <a:ext cx="389" cy="211"/>
              </a:xfrm>
              <a:prstGeom prst="rect">
                <a:avLst/>
              </a:prstGeom>
              <a:solidFill>
                <a:schemeClr val="bg1"/>
              </a:solidFill>
              <a:ln w="952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grpSp>
        <p:grpSp>
          <p:nvGrpSpPr>
            <p:cNvPr id="7176" name="Group 49">
              <a:extLst>
                <a:ext uri="{FF2B5EF4-FFF2-40B4-BE49-F238E27FC236}">
                  <a16:creationId xmlns:a16="http://schemas.microsoft.com/office/drawing/2014/main" id="{0ACAA0AC-6413-42D2-BA16-A673600B591A}"/>
                </a:ext>
              </a:extLst>
            </p:cNvPr>
            <p:cNvGrpSpPr>
              <a:grpSpLocks/>
            </p:cNvGrpSpPr>
            <p:nvPr/>
          </p:nvGrpSpPr>
          <p:grpSpPr bwMode="auto">
            <a:xfrm>
              <a:off x="1235" y="2607"/>
              <a:ext cx="776" cy="1014"/>
              <a:chOff x="995" y="2663"/>
              <a:chExt cx="776" cy="1014"/>
            </a:xfrm>
          </p:grpSpPr>
          <p:pic>
            <p:nvPicPr>
              <p:cNvPr id="7182" name="Picture 34" descr="dna">
                <a:extLst>
                  <a:ext uri="{FF2B5EF4-FFF2-40B4-BE49-F238E27FC236}">
                    <a16:creationId xmlns:a16="http://schemas.microsoft.com/office/drawing/2014/main" id="{8FD12661-B109-46BB-B2D3-BF233B039D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5" y="2663"/>
                <a:ext cx="776" cy="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3" name="Rectangle 48">
                <a:extLst>
                  <a:ext uri="{FF2B5EF4-FFF2-40B4-BE49-F238E27FC236}">
                    <a16:creationId xmlns:a16="http://schemas.microsoft.com/office/drawing/2014/main" id="{C2C45F89-C87D-4947-B0CE-7573AF676E70}"/>
                  </a:ext>
                </a:extLst>
              </p:cNvPr>
              <p:cNvSpPr>
                <a:spLocks noChangeArrowheads="1"/>
              </p:cNvSpPr>
              <p:nvPr/>
            </p:nvSpPr>
            <p:spPr bwMode="auto">
              <a:xfrm>
                <a:off x="1452" y="2945"/>
                <a:ext cx="308" cy="51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000"/>
              </a:p>
            </p:txBody>
          </p:sp>
        </p:grpSp>
        <p:sp>
          <p:nvSpPr>
            <p:cNvPr id="7177" name="Line 50">
              <a:extLst>
                <a:ext uri="{FF2B5EF4-FFF2-40B4-BE49-F238E27FC236}">
                  <a16:creationId xmlns:a16="http://schemas.microsoft.com/office/drawing/2014/main" id="{4AB6D9E4-F475-4500-A45D-AECFF0437CE1}"/>
                </a:ext>
              </a:extLst>
            </p:cNvPr>
            <p:cNvSpPr>
              <a:spLocks noChangeShapeType="1"/>
            </p:cNvSpPr>
            <p:nvPr/>
          </p:nvSpPr>
          <p:spPr bwMode="auto">
            <a:xfrm>
              <a:off x="1773" y="3073"/>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7178" name="Line 51">
              <a:extLst>
                <a:ext uri="{FF2B5EF4-FFF2-40B4-BE49-F238E27FC236}">
                  <a16:creationId xmlns:a16="http://schemas.microsoft.com/office/drawing/2014/main" id="{35B6FE60-0212-4660-BF66-D07437004B4E}"/>
                </a:ext>
              </a:extLst>
            </p:cNvPr>
            <p:cNvSpPr>
              <a:spLocks noChangeShapeType="1"/>
            </p:cNvSpPr>
            <p:nvPr/>
          </p:nvSpPr>
          <p:spPr bwMode="auto">
            <a:xfrm>
              <a:off x="3105" y="3064"/>
              <a:ext cx="961" cy="0"/>
            </a:xfrm>
            <a:prstGeom prst="line">
              <a:avLst/>
            </a:prstGeom>
            <a:noFill/>
            <a:ln w="38100">
              <a:solidFill>
                <a:schemeClr val="tx1"/>
              </a:solidFill>
              <a:round/>
              <a:headEnd/>
              <a:tailEnd type="stealth" w="lg" len="lg"/>
            </a:ln>
            <a:extLst>
              <a:ext uri="{909E8E84-426E-40DD-AFC4-6F175D3DCCD1}">
                <a14:hiddenFill xmlns:a14="http://schemas.microsoft.com/office/drawing/2010/main">
                  <a:noFill/>
                </a14:hiddenFill>
              </a:ext>
            </a:extLst>
          </p:spPr>
          <p:txBody>
            <a:bodyPr/>
            <a:lstStyle/>
            <a:p>
              <a:endParaRPr lang="en-US"/>
            </a:p>
          </p:txBody>
        </p:sp>
        <p:sp>
          <p:nvSpPr>
            <p:cNvPr id="7179" name="Text Box 52">
              <a:extLst>
                <a:ext uri="{FF2B5EF4-FFF2-40B4-BE49-F238E27FC236}">
                  <a16:creationId xmlns:a16="http://schemas.microsoft.com/office/drawing/2014/main" id="{A1948D05-C61C-4563-A7E6-0BA8C368C208}"/>
                </a:ext>
              </a:extLst>
            </p:cNvPr>
            <p:cNvSpPr txBox="1">
              <a:spLocks noChangeArrowheads="1"/>
            </p:cNvSpPr>
            <p:nvPr/>
          </p:nvSpPr>
          <p:spPr bwMode="auto">
            <a:xfrm>
              <a:off x="2702" y="3698"/>
              <a:ext cx="46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solidFill>
                    <a:srgbClr val="0000FF"/>
                  </a:solidFill>
                </a:rPr>
                <a:t>RNA</a:t>
              </a:r>
            </a:p>
          </p:txBody>
        </p:sp>
        <p:sp>
          <p:nvSpPr>
            <p:cNvPr id="7180" name="Text Box 53">
              <a:extLst>
                <a:ext uri="{FF2B5EF4-FFF2-40B4-BE49-F238E27FC236}">
                  <a16:creationId xmlns:a16="http://schemas.microsoft.com/office/drawing/2014/main" id="{71808D88-59A1-4523-9A43-61526B0EDB97}"/>
                </a:ext>
              </a:extLst>
            </p:cNvPr>
            <p:cNvSpPr txBox="1">
              <a:spLocks noChangeArrowheads="1"/>
            </p:cNvSpPr>
            <p:nvPr/>
          </p:nvSpPr>
          <p:spPr bwMode="auto">
            <a:xfrm>
              <a:off x="4336" y="3700"/>
              <a:ext cx="676"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solidFill>
                    <a:srgbClr val="0000FF"/>
                  </a:solidFill>
                </a:rPr>
                <a:t>Protein</a:t>
              </a:r>
            </a:p>
          </p:txBody>
        </p:sp>
        <p:sp>
          <p:nvSpPr>
            <p:cNvPr id="7181" name="Text Box 54">
              <a:extLst>
                <a:ext uri="{FF2B5EF4-FFF2-40B4-BE49-F238E27FC236}">
                  <a16:creationId xmlns:a16="http://schemas.microsoft.com/office/drawing/2014/main" id="{8AB58EB0-18F7-4219-B1EE-80C2DC560219}"/>
                </a:ext>
              </a:extLst>
            </p:cNvPr>
            <p:cNvSpPr txBox="1">
              <a:spLocks noChangeArrowheads="1"/>
            </p:cNvSpPr>
            <p:nvPr/>
          </p:nvSpPr>
          <p:spPr bwMode="auto">
            <a:xfrm>
              <a:off x="1188" y="3693"/>
              <a:ext cx="46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solidFill>
                    <a:srgbClr val="0000FF"/>
                  </a:solidFill>
                </a:rPr>
                <a:t>DNA</a:t>
              </a:r>
            </a:p>
          </p:txBody>
        </p:sp>
      </p:grpSp>
      <p:sp>
        <p:nvSpPr>
          <p:cNvPr id="7172" name="Text Box 25">
            <a:extLst>
              <a:ext uri="{FF2B5EF4-FFF2-40B4-BE49-F238E27FC236}">
                <a16:creationId xmlns:a16="http://schemas.microsoft.com/office/drawing/2014/main" id="{B5A5B276-5F69-40E1-88E1-6DC94DE27E20}"/>
              </a:ext>
            </a:extLst>
          </p:cNvPr>
          <p:cNvSpPr txBox="1">
            <a:spLocks noChangeArrowheads="1"/>
          </p:cNvSpPr>
          <p:nvPr/>
        </p:nvSpPr>
        <p:spPr bwMode="auto">
          <a:xfrm>
            <a:off x="1952625" y="2859088"/>
            <a:ext cx="1954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0">
                <a:solidFill>
                  <a:srgbClr val="800000"/>
                </a:solidFill>
              </a:rPr>
              <a:t>Transcription</a:t>
            </a:r>
          </a:p>
        </p:txBody>
      </p:sp>
      <p:sp>
        <p:nvSpPr>
          <p:cNvPr id="7173" name="Text Box 26">
            <a:extLst>
              <a:ext uri="{FF2B5EF4-FFF2-40B4-BE49-F238E27FC236}">
                <a16:creationId xmlns:a16="http://schemas.microsoft.com/office/drawing/2014/main" id="{C1A5F43A-AB5A-4773-9CD4-85EA8BF4D135}"/>
              </a:ext>
            </a:extLst>
          </p:cNvPr>
          <p:cNvSpPr txBox="1">
            <a:spLocks noChangeArrowheads="1"/>
          </p:cNvSpPr>
          <p:nvPr/>
        </p:nvSpPr>
        <p:spPr bwMode="auto">
          <a:xfrm>
            <a:off x="4606925" y="2854325"/>
            <a:ext cx="1698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b="0">
                <a:solidFill>
                  <a:srgbClr val="800000"/>
                </a:solidFill>
              </a:rPr>
              <a:t>Translation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4">
            <a:extLst>
              <a:ext uri="{FF2B5EF4-FFF2-40B4-BE49-F238E27FC236}">
                <a16:creationId xmlns:a16="http://schemas.microsoft.com/office/drawing/2014/main" id="{1529063E-58C1-4F42-88F8-AE1219D9C6A4}"/>
              </a:ext>
            </a:extLst>
          </p:cNvPr>
          <p:cNvSpPr txBox="1">
            <a:spLocks noChangeArrowheads="1"/>
          </p:cNvSpPr>
          <p:nvPr/>
        </p:nvSpPr>
        <p:spPr bwMode="auto">
          <a:xfrm>
            <a:off x="339725" y="60325"/>
            <a:ext cx="84740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a:t>“Human Genome Project” Dramatically Enhanced  Our Understanding on Gene Expression  </a:t>
            </a:r>
          </a:p>
        </p:txBody>
      </p:sp>
      <p:sp>
        <p:nvSpPr>
          <p:cNvPr id="9219" name="AutoShape 6" descr="Z">
            <a:extLst>
              <a:ext uri="{FF2B5EF4-FFF2-40B4-BE49-F238E27FC236}">
                <a16:creationId xmlns:a16="http://schemas.microsoft.com/office/drawing/2014/main" id="{4ACD64A4-7067-42B3-906D-2AC916D75776}"/>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sp>
        <p:nvSpPr>
          <p:cNvPr id="9220" name="AutoShape 8" descr="Z">
            <a:extLst>
              <a:ext uri="{FF2B5EF4-FFF2-40B4-BE49-F238E27FC236}">
                <a16:creationId xmlns:a16="http://schemas.microsoft.com/office/drawing/2014/main" id="{4F0ED0FB-78E0-468E-ADFD-00E394A66299}"/>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pic>
        <p:nvPicPr>
          <p:cNvPr id="9221" name="Picture 10" descr="metal-gear-solid-human-genome-project-big">
            <a:extLst>
              <a:ext uri="{FF2B5EF4-FFF2-40B4-BE49-F238E27FC236}">
                <a16:creationId xmlns:a16="http://schemas.microsoft.com/office/drawing/2014/main" id="{331DF005-B3E7-4889-9838-DEE2321087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3" y="1104900"/>
            <a:ext cx="2487612" cy="19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12" descr="timelineHGP_image2">
            <a:extLst>
              <a:ext uri="{FF2B5EF4-FFF2-40B4-BE49-F238E27FC236}">
                <a16:creationId xmlns:a16="http://schemas.microsoft.com/office/drawing/2014/main" id="{A8951BC3-C159-4A99-B931-C15E10AF96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3683000"/>
            <a:ext cx="9150350"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Text Box 13">
            <a:extLst>
              <a:ext uri="{FF2B5EF4-FFF2-40B4-BE49-F238E27FC236}">
                <a16:creationId xmlns:a16="http://schemas.microsoft.com/office/drawing/2014/main" id="{AA2CE3A6-960A-45E6-83E2-25FB2F696379}"/>
              </a:ext>
            </a:extLst>
          </p:cNvPr>
          <p:cNvSpPr txBox="1">
            <a:spLocks noChangeArrowheads="1"/>
          </p:cNvSpPr>
          <p:nvPr/>
        </p:nvSpPr>
        <p:spPr bwMode="auto">
          <a:xfrm>
            <a:off x="2689225" y="1573213"/>
            <a:ext cx="38750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ym typeface="Symbol" panose="05050102010706020507" pitchFamily="18" charset="2"/>
              </a:rPr>
              <a:t></a:t>
            </a:r>
            <a:r>
              <a:rPr lang="en-US" altLang="en-US" sz="1800"/>
              <a:t>21,000 human genes (appeared to be significantly fewer than previous estimates)</a:t>
            </a:r>
          </a:p>
        </p:txBody>
      </p:sp>
      <p:pic>
        <p:nvPicPr>
          <p:cNvPr id="9224" name="Picture 7">
            <a:extLst>
              <a:ext uri="{FF2B5EF4-FFF2-40B4-BE49-F238E27FC236}">
                <a16:creationId xmlns:a16="http://schemas.microsoft.com/office/drawing/2014/main" id="{8D88690F-27A7-483D-ABD3-94C1C99DD4D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91338" y="1066800"/>
            <a:ext cx="1909762"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AutoShape 6" descr="Z">
            <a:extLst>
              <a:ext uri="{FF2B5EF4-FFF2-40B4-BE49-F238E27FC236}">
                <a16:creationId xmlns:a16="http://schemas.microsoft.com/office/drawing/2014/main" id="{C139E604-29B7-4C68-A9F4-E232E1947A66}"/>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sp>
        <p:nvSpPr>
          <p:cNvPr id="10243" name="AutoShape 8" descr="Z">
            <a:extLst>
              <a:ext uri="{FF2B5EF4-FFF2-40B4-BE49-F238E27FC236}">
                <a16:creationId xmlns:a16="http://schemas.microsoft.com/office/drawing/2014/main" id="{B7E637F8-BD7A-4E05-99B4-B03C915CE404}"/>
              </a:ext>
            </a:extLst>
          </p:cNvPr>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sp>
        <p:nvSpPr>
          <p:cNvPr id="10244" name="TextBox 1">
            <a:extLst>
              <a:ext uri="{FF2B5EF4-FFF2-40B4-BE49-F238E27FC236}">
                <a16:creationId xmlns:a16="http://schemas.microsoft.com/office/drawing/2014/main" id="{FE465131-B64B-4D0F-A98D-34EF2652B94F}"/>
              </a:ext>
            </a:extLst>
          </p:cNvPr>
          <p:cNvSpPr txBox="1">
            <a:spLocks noChangeArrowheads="1"/>
          </p:cNvSpPr>
          <p:nvPr/>
        </p:nvSpPr>
        <p:spPr bwMode="auto">
          <a:xfrm>
            <a:off x="44450" y="166688"/>
            <a:ext cx="91328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t>Genome Size, Gene Number, and Complexity of an Organism</a:t>
            </a:r>
          </a:p>
        </p:txBody>
      </p:sp>
      <p:sp>
        <p:nvSpPr>
          <p:cNvPr id="10245" name="TextBox 2">
            <a:extLst>
              <a:ext uri="{FF2B5EF4-FFF2-40B4-BE49-F238E27FC236}">
                <a16:creationId xmlns:a16="http://schemas.microsoft.com/office/drawing/2014/main" id="{A1F8EF92-B746-4BB3-A66C-0651229C57AB}"/>
              </a:ext>
            </a:extLst>
          </p:cNvPr>
          <p:cNvSpPr txBox="1">
            <a:spLocks noChangeArrowheads="1"/>
          </p:cNvSpPr>
          <p:nvPr/>
        </p:nvSpPr>
        <p:spPr bwMode="auto">
          <a:xfrm>
            <a:off x="2489200" y="1457325"/>
            <a:ext cx="6596063"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i="1">
                <a:solidFill>
                  <a:srgbClr val="0000FF"/>
                </a:solidFill>
              </a:rPr>
              <a:t>E. coli                                   </a:t>
            </a:r>
            <a:r>
              <a:rPr lang="en-US" altLang="en-US" sz="1600"/>
              <a:t>4,600,000                             4,250</a:t>
            </a:r>
          </a:p>
          <a:p>
            <a:pPr eaLnBrk="1" hangingPunct="1">
              <a:spcBef>
                <a:spcPct val="0"/>
              </a:spcBef>
              <a:buFontTx/>
              <a:buNone/>
            </a:pPr>
            <a:endParaRPr lang="en-US" altLang="en-US" sz="1600"/>
          </a:p>
          <a:p>
            <a:pPr eaLnBrk="1" hangingPunct="1">
              <a:spcBef>
                <a:spcPct val="0"/>
              </a:spcBef>
              <a:buFontTx/>
              <a:buNone/>
            </a:pPr>
            <a:endParaRPr lang="en-US" altLang="en-US" sz="1600"/>
          </a:p>
          <a:p>
            <a:pPr eaLnBrk="1" hangingPunct="1">
              <a:spcBef>
                <a:spcPct val="0"/>
              </a:spcBef>
              <a:buFontTx/>
              <a:buNone/>
            </a:pPr>
            <a:endParaRPr lang="en-US" altLang="en-US" sz="1600"/>
          </a:p>
          <a:p>
            <a:pPr eaLnBrk="1" hangingPunct="1">
              <a:spcBef>
                <a:spcPct val="0"/>
              </a:spcBef>
              <a:buFontTx/>
              <a:buNone/>
            </a:pPr>
            <a:endParaRPr lang="en-US" altLang="en-US" sz="1600"/>
          </a:p>
          <a:p>
            <a:pPr eaLnBrk="1" hangingPunct="1">
              <a:spcBef>
                <a:spcPct val="0"/>
              </a:spcBef>
              <a:buFontTx/>
              <a:buNone/>
            </a:pPr>
            <a:r>
              <a:rPr lang="en-US" altLang="en-US" sz="1600" i="1">
                <a:solidFill>
                  <a:srgbClr val="0000FF"/>
                </a:solidFill>
              </a:rPr>
              <a:t>S. cerevisiae                      </a:t>
            </a:r>
            <a:r>
              <a:rPr lang="en-US" altLang="en-US" sz="1600"/>
              <a:t>12,160,000                             5,616</a:t>
            </a:r>
          </a:p>
          <a:p>
            <a:pPr eaLnBrk="1" hangingPunct="1">
              <a:spcBef>
                <a:spcPct val="0"/>
              </a:spcBef>
              <a:buFontTx/>
              <a:buNone/>
            </a:pPr>
            <a:endParaRPr lang="en-US" altLang="en-US" sz="1600"/>
          </a:p>
          <a:p>
            <a:pPr eaLnBrk="1" hangingPunct="1">
              <a:spcBef>
                <a:spcPct val="0"/>
              </a:spcBef>
              <a:buFontTx/>
              <a:buNone/>
            </a:pPr>
            <a:endParaRPr lang="en-US" altLang="en-US" sz="1600"/>
          </a:p>
          <a:p>
            <a:pPr eaLnBrk="1" hangingPunct="1">
              <a:spcBef>
                <a:spcPct val="0"/>
              </a:spcBef>
              <a:buFontTx/>
              <a:buNone/>
            </a:pPr>
            <a:endParaRPr lang="en-US" altLang="en-US" sz="1600"/>
          </a:p>
          <a:p>
            <a:pPr eaLnBrk="1" hangingPunct="1">
              <a:spcBef>
                <a:spcPct val="0"/>
              </a:spcBef>
              <a:buFontTx/>
              <a:buNone/>
            </a:pPr>
            <a:endParaRPr lang="en-US" altLang="en-US" sz="1600"/>
          </a:p>
          <a:p>
            <a:pPr eaLnBrk="1" hangingPunct="1">
              <a:spcBef>
                <a:spcPct val="0"/>
              </a:spcBef>
              <a:buFontTx/>
              <a:buNone/>
            </a:pPr>
            <a:r>
              <a:rPr lang="en-US" altLang="en-US" sz="1600" i="1">
                <a:solidFill>
                  <a:srgbClr val="0000FF"/>
                </a:solidFill>
              </a:rPr>
              <a:t>C. elegans                        </a:t>
            </a:r>
            <a:r>
              <a:rPr lang="en-US" altLang="en-US" sz="1600"/>
              <a:t>100,000,000</a:t>
            </a:r>
            <a:r>
              <a:rPr lang="en-US" altLang="en-US" sz="1600" baseline="30000"/>
              <a:t>   </a:t>
            </a:r>
            <a:r>
              <a:rPr lang="en-US" altLang="en-US" sz="1600"/>
              <a:t>                         19,735</a:t>
            </a:r>
          </a:p>
          <a:p>
            <a:pPr eaLnBrk="1" hangingPunct="1">
              <a:spcBef>
                <a:spcPct val="0"/>
              </a:spcBef>
              <a:buFontTx/>
              <a:buNone/>
            </a:pPr>
            <a:endParaRPr lang="en-US" altLang="en-US" sz="1600"/>
          </a:p>
          <a:p>
            <a:pPr eaLnBrk="1" hangingPunct="1">
              <a:spcBef>
                <a:spcPct val="0"/>
              </a:spcBef>
              <a:buFontTx/>
              <a:buNone/>
            </a:pPr>
            <a:endParaRPr lang="en-US" altLang="en-US" sz="1600"/>
          </a:p>
          <a:p>
            <a:pPr eaLnBrk="1" hangingPunct="1">
              <a:spcBef>
                <a:spcPct val="0"/>
              </a:spcBef>
              <a:buFontTx/>
              <a:buNone/>
            </a:pPr>
            <a:endParaRPr lang="en-US" altLang="en-US" sz="1600"/>
          </a:p>
          <a:p>
            <a:pPr eaLnBrk="1" hangingPunct="1">
              <a:spcBef>
                <a:spcPct val="0"/>
              </a:spcBef>
              <a:buFontTx/>
              <a:buNone/>
            </a:pPr>
            <a:endParaRPr lang="en-US" altLang="en-US" sz="1600"/>
          </a:p>
          <a:p>
            <a:pPr eaLnBrk="1" hangingPunct="1">
              <a:spcBef>
                <a:spcPct val="0"/>
              </a:spcBef>
              <a:buFontTx/>
              <a:buNone/>
            </a:pPr>
            <a:r>
              <a:rPr lang="en-US" altLang="en-US" sz="1600">
                <a:solidFill>
                  <a:srgbClr val="0000FF"/>
                </a:solidFill>
              </a:rPr>
              <a:t>Human</a:t>
            </a:r>
            <a:r>
              <a:rPr lang="en-US" altLang="en-US" sz="1600"/>
              <a:t>                           3,200,000,000                          19,042</a:t>
            </a:r>
          </a:p>
          <a:p>
            <a:pPr eaLnBrk="1" hangingPunct="1">
              <a:spcBef>
                <a:spcPct val="0"/>
              </a:spcBef>
              <a:buFontTx/>
              <a:buNone/>
            </a:pPr>
            <a:endParaRPr lang="en-US" altLang="en-US" sz="1600"/>
          </a:p>
          <a:p>
            <a:pPr eaLnBrk="1" hangingPunct="1">
              <a:spcBef>
                <a:spcPct val="0"/>
              </a:spcBef>
              <a:buFontTx/>
              <a:buNone/>
            </a:pPr>
            <a:endParaRPr lang="en-US" altLang="en-US" sz="1600"/>
          </a:p>
          <a:p>
            <a:pPr eaLnBrk="1" hangingPunct="1">
              <a:spcBef>
                <a:spcPct val="0"/>
              </a:spcBef>
              <a:buFontTx/>
              <a:buNone/>
            </a:pPr>
            <a:endParaRPr lang="en-US" altLang="en-US" sz="1600"/>
          </a:p>
          <a:p>
            <a:pPr eaLnBrk="1" hangingPunct="1">
              <a:spcBef>
                <a:spcPct val="0"/>
              </a:spcBef>
              <a:buFontTx/>
              <a:buNone/>
            </a:pPr>
            <a:endParaRPr lang="en-US" altLang="en-US" sz="1600"/>
          </a:p>
          <a:p>
            <a:pPr eaLnBrk="1" hangingPunct="1">
              <a:spcBef>
                <a:spcPct val="0"/>
              </a:spcBef>
              <a:buFontTx/>
              <a:buNone/>
            </a:pPr>
            <a:r>
              <a:rPr lang="en-US" altLang="en-US" sz="1600">
                <a:solidFill>
                  <a:srgbClr val="0000FF"/>
                </a:solidFill>
              </a:rPr>
              <a:t>Marbled lungfish       </a:t>
            </a:r>
            <a:r>
              <a:rPr lang="en-US" altLang="en-US" sz="1600"/>
              <a:t>139,000,000,000                            NA                                      </a:t>
            </a:r>
          </a:p>
        </p:txBody>
      </p:sp>
      <p:pic>
        <p:nvPicPr>
          <p:cNvPr id="10246" name="Picture 4" descr="http://www.apprendre-en-ligne.net/blog/images/dipneuste.jpg">
            <a:extLst>
              <a:ext uri="{FF2B5EF4-FFF2-40B4-BE49-F238E27FC236}">
                <a16:creationId xmlns:a16="http://schemas.microsoft.com/office/drawing/2014/main" id="{881CC4EF-D66E-4E00-8CAA-627342692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563" y="5988050"/>
            <a:ext cx="10922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8" descr="http://www.khoahoc.com.vn/photos/Image/2008/08/1/30.7%20C.elegans%20newsdesk.umd.edu.gif">
            <a:extLst>
              <a:ext uri="{FF2B5EF4-FFF2-40B4-BE49-F238E27FC236}">
                <a16:creationId xmlns:a16="http://schemas.microsoft.com/office/drawing/2014/main" id="{5A81F8FB-024B-4ABC-86F1-427CEE3E55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775" y="3683000"/>
            <a:ext cx="1049338"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Picture 12" descr="https://staff.aist.go.jp/t.yoko-o/gbs/cerevisiae.jpg">
            <a:extLst>
              <a:ext uri="{FF2B5EF4-FFF2-40B4-BE49-F238E27FC236}">
                <a16:creationId xmlns:a16="http://schemas.microsoft.com/office/drawing/2014/main" id="{8BD7134B-E7FF-4CF1-B84E-B0ADA619C4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0775" y="2452688"/>
            <a:ext cx="106203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9" name="Picture 19" descr="2603743925_914e510038">
            <a:extLst>
              <a:ext uri="{FF2B5EF4-FFF2-40B4-BE49-F238E27FC236}">
                <a16:creationId xmlns:a16="http://schemas.microsoft.com/office/drawing/2014/main" id="{EB3D73DA-246D-4A53-8A1E-17F66D21B7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0775" y="1268413"/>
            <a:ext cx="1081088"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0" name="TextBox 1">
            <a:extLst>
              <a:ext uri="{FF2B5EF4-FFF2-40B4-BE49-F238E27FC236}">
                <a16:creationId xmlns:a16="http://schemas.microsoft.com/office/drawing/2014/main" id="{CC38E851-34A6-4025-8B61-1A132AAC7BDC}"/>
              </a:ext>
            </a:extLst>
          </p:cNvPr>
          <p:cNvSpPr txBox="1">
            <a:spLocks noChangeArrowheads="1"/>
          </p:cNvSpPr>
          <p:nvPr/>
        </p:nvSpPr>
        <p:spPr bwMode="auto">
          <a:xfrm>
            <a:off x="1162050" y="827088"/>
            <a:ext cx="79422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a:solidFill>
                  <a:srgbClr val="C00000"/>
                </a:solidFill>
              </a:rPr>
              <a:t>                       Organism                   Genome size (bp)        Protein coding genes  </a:t>
            </a:r>
          </a:p>
        </p:txBody>
      </p:sp>
      <p:pic>
        <p:nvPicPr>
          <p:cNvPr id="10251" name="Picture 21" descr="roger-federer-28a">
            <a:extLst>
              <a:ext uri="{FF2B5EF4-FFF2-40B4-BE49-F238E27FC236}">
                <a16:creationId xmlns:a16="http://schemas.microsoft.com/office/drawing/2014/main" id="{D6B6FD1B-9FB2-4C68-B35E-3017C022AB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1563" y="4868863"/>
            <a:ext cx="1101725" cy="87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9">
            <a:extLst>
              <a:ext uri="{FF2B5EF4-FFF2-40B4-BE49-F238E27FC236}">
                <a16:creationId xmlns:a16="http://schemas.microsoft.com/office/drawing/2014/main" id="{69BA7141-F902-4220-BE56-7688C0A44E7A}"/>
              </a:ext>
            </a:extLst>
          </p:cNvPr>
          <p:cNvSpPr txBox="1">
            <a:spLocks noChangeArrowheads="1"/>
          </p:cNvSpPr>
          <p:nvPr/>
        </p:nvSpPr>
        <p:spPr bwMode="auto">
          <a:xfrm>
            <a:off x="3341688" y="98425"/>
            <a:ext cx="24590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800"/>
              <a:t>Transcription</a:t>
            </a:r>
          </a:p>
        </p:txBody>
      </p:sp>
      <p:sp>
        <p:nvSpPr>
          <p:cNvPr id="30731" name="Text Box 11">
            <a:extLst>
              <a:ext uri="{FF2B5EF4-FFF2-40B4-BE49-F238E27FC236}">
                <a16:creationId xmlns:a16="http://schemas.microsoft.com/office/drawing/2014/main" id="{92EB7B37-6FDC-46EE-B010-21425BBEC0E2}"/>
              </a:ext>
            </a:extLst>
          </p:cNvPr>
          <p:cNvSpPr txBox="1">
            <a:spLocks noChangeArrowheads="1"/>
          </p:cNvSpPr>
          <p:nvPr/>
        </p:nvSpPr>
        <p:spPr bwMode="auto">
          <a:xfrm>
            <a:off x="358775" y="2195513"/>
            <a:ext cx="500062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eaLnBrk="1" hangingPunct="1">
              <a:spcBef>
                <a:spcPct val="0"/>
              </a:spcBef>
              <a:buFontTx/>
              <a:buNone/>
            </a:pPr>
            <a:r>
              <a:rPr lang="en-US" altLang="en-US" sz="2000">
                <a:cs typeface="Arial" panose="020B0604020202020204" pitchFamily="34" charset="0"/>
              </a:rPr>
              <a:t>►</a:t>
            </a:r>
            <a:r>
              <a:rPr lang="en-US" altLang="en-US" sz="2000">
                <a:solidFill>
                  <a:srgbClr val="800000"/>
                </a:solidFill>
              </a:rPr>
              <a:t>Protein coding sequences is ~1.5% of total DNA content   (human)</a:t>
            </a:r>
          </a:p>
          <a:p>
            <a:pPr algn="r" eaLnBrk="1" hangingPunct="1">
              <a:spcBef>
                <a:spcPct val="0"/>
              </a:spcBef>
              <a:buFontTx/>
              <a:buNone/>
            </a:pPr>
            <a:endParaRPr lang="en-US" altLang="en-US" sz="2000"/>
          </a:p>
          <a:p>
            <a:pPr algn="r" eaLnBrk="1" hangingPunct="1">
              <a:spcBef>
                <a:spcPct val="0"/>
              </a:spcBef>
              <a:buFontTx/>
              <a:buNone/>
            </a:pPr>
            <a:r>
              <a:rPr lang="en-US" altLang="en-US" sz="2000" b="0"/>
              <a:t>Messenger RNA (mRNA)</a:t>
            </a:r>
          </a:p>
        </p:txBody>
      </p:sp>
      <p:sp>
        <p:nvSpPr>
          <p:cNvPr id="30734" name="Text Box 14">
            <a:extLst>
              <a:ext uri="{FF2B5EF4-FFF2-40B4-BE49-F238E27FC236}">
                <a16:creationId xmlns:a16="http://schemas.microsoft.com/office/drawing/2014/main" id="{83C73606-B30D-4C54-9D7E-7DF49DBB4526}"/>
              </a:ext>
            </a:extLst>
          </p:cNvPr>
          <p:cNvSpPr txBox="1">
            <a:spLocks noChangeArrowheads="1"/>
          </p:cNvSpPr>
          <p:nvPr/>
        </p:nvSpPr>
        <p:spPr bwMode="auto">
          <a:xfrm>
            <a:off x="307975" y="3863975"/>
            <a:ext cx="7793038"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a:t>►</a:t>
            </a:r>
            <a:r>
              <a:rPr lang="en-US" altLang="en-US" sz="2000">
                <a:solidFill>
                  <a:srgbClr val="800000"/>
                </a:solidFill>
              </a:rPr>
              <a:t>Besides protein coding region, DNA can be transcribed into:</a:t>
            </a:r>
          </a:p>
          <a:p>
            <a:pPr eaLnBrk="1" hangingPunct="1">
              <a:spcBef>
                <a:spcPct val="0"/>
              </a:spcBef>
              <a:buFontTx/>
              <a:buNone/>
            </a:pPr>
            <a:endParaRPr lang="en-US" altLang="en-US" sz="2000">
              <a:solidFill>
                <a:srgbClr val="800000"/>
              </a:solidFill>
            </a:endParaRPr>
          </a:p>
          <a:p>
            <a:pPr eaLnBrk="1" hangingPunct="1">
              <a:spcBef>
                <a:spcPct val="0"/>
              </a:spcBef>
              <a:buFontTx/>
              <a:buNone/>
            </a:pPr>
            <a:r>
              <a:rPr lang="en-US" altLang="en-US" sz="2000"/>
              <a:t>                                                       </a:t>
            </a:r>
            <a:r>
              <a:rPr lang="en-US" altLang="en-US" sz="2000" b="0"/>
              <a:t>Ribosomal RNA (rRNA)</a:t>
            </a:r>
          </a:p>
          <a:p>
            <a:pPr eaLnBrk="1" hangingPunct="1">
              <a:spcBef>
                <a:spcPct val="0"/>
              </a:spcBef>
              <a:buFontTx/>
              <a:buNone/>
            </a:pPr>
            <a:r>
              <a:rPr lang="en-US" altLang="en-US" sz="2000" b="0"/>
              <a:t>                                                       Transfer RNA (tRNA)</a:t>
            </a:r>
          </a:p>
          <a:p>
            <a:pPr eaLnBrk="1" hangingPunct="1">
              <a:spcBef>
                <a:spcPct val="0"/>
              </a:spcBef>
              <a:buFontTx/>
              <a:buNone/>
            </a:pPr>
            <a:endParaRPr lang="en-US" altLang="en-US" sz="2000"/>
          </a:p>
        </p:txBody>
      </p:sp>
      <p:sp>
        <p:nvSpPr>
          <p:cNvPr id="30735" name="Text Box 15">
            <a:extLst>
              <a:ext uri="{FF2B5EF4-FFF2-40B4-BE49-F238E27FC236}">
                <a16:creationId xmlns:a16="http://schemas.microsoft.com/office/drawing/2014/main" id="{EE4B57EF-57FE-441A-BD53-D15F85B1058A}"/>
              </a:ext>
            </a:extLst>
          </p:cNvPr>
          <p:cNvSpPr txBox="1">
            <a:spLocks noChangeArrowheads="1"/>
          </p:cNvSpPr>
          <p:nvPr/>
        </p:nvSpPr>
        <p:spPr bwMode="auto">
          <a:xfrm>
            <a:off x="344488" y="6127750"/>
            <a:ext cx="6213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a:cs typeface="Arial" panose="020B0604020202020204" pitchFamily="34" charset="0"/>
              </a:rPr>
              <a:t>►</a:t>
            </a:r>
            <a:r>
              <a:rPr lang="en-US" altLang="en-US" sz="2000">
                <a:solidFill>
                  <a:srgbClr val="800000"/>
                </a:solidFill>
              </a:rPr>
              <a:t>Most of the DNA sequences are not transcribed</a:t>
            </a:r>
          </a:p>
        </p:txBody>
      </p:sp>
      <p:sp>
        <p:nvSpPr>
          <p:cNvPr id="11270" name="Text Box 16">
            <a:extLst>
              <a:ext uri="{FF2B5EF4-FFF2-40B4-BE49-F238E27FC236}">
                <a16:creationId xmlns:a16="http://schemas.microsoft.com/office/drawing/2014/main" id="{C5D25621-C212-4CC0-AB4A-967DC7C7AB34}"/>
              </a:ext>
            </a:extLst>
          </p:cNvPr>
          <p:cNvSpPr txBox="1">
            <a:spLocks noChangeArrowheads="1"/>
          </p:cNvSpPr>
          <p:nvPr/>
        </p:nvSpPr>
        <p:spPr bwMode="auto">
          <a:xfrm>
            <a:off x="6932613" y="446088"/>
            <a:ext cx="2108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u="sng"/>
              <a:t>Genome size (bp)</a:t>
            </a:r>
          </a:p>
        </p:txBody>
      </p:sp>
      <p:sp>
        <p:nvSpPr>
          <p:cNvPr id="11271" name="Rectangle 17">
            <a:extLst>
              <a:ext uri="{FF2B5EF4-FFF2-40B4-BE49-F238E27FC236}">
                <a16:creationId xmlns:a16="http://schemas.microsoft.com/office/drawing/2014/main" id="{D9789D64-F829-4F80-B18E-6230345EE804}"/>
              </a:ext>
            </a:extLst>
          </p:cNvPr>
          <p:cNvSpPr>
            <a:spLocks noChangeArrowheads="1"/>
          </p:cNvSpPr>
          <p:nvPr/>
        </p:nvSpPr>
        <p:spPr bwMode="auto">
          <a:xfrm>
            <a:off x="7265988" y="1139825"/>
            <a:ext cx="177165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t>       4,600,000</a:t>
            </a:r>
          </a:p>
          <a:p>
            <a:pPr>
              <a:spcBef>
                <a:spcPct val="0"/>
              </a:spcBef>
              <a:buFontTx/>
              <a:buNone/>
            </a:pPr>
            <a:endParaRPr lang="en-US" altLang="en-US" sz="1800"/>
          </a:p>
          <a:p>
            <a:pPr>
              <a:spcBef>
                <a:spcPct val="0"/>
              </a:spcBef>
              <a:buFontTx/>
              <a:buNone/>
            </a:pPr>
            <a:endParaRPr lang="en-US" altLang="en-US" sz="1800"/>
          </a:p>
          <a:p>
            <a:pPr>
              <a:spcBef>
                <a:spcPct val="0"/>
              </a:spcBef>
              <a:buFontTx/>
              <a:buNone/>
            </a:pPr>
            <a:endParaRPr lang="en-US" altLang="en-US" sz="1800"/>
          </a:p>
          <a:p>
            <a:pPr>
              <a:spcBef>
                <a:spcPct val="0"/>
              </a:spcBef>
              <a:buFontTx/>
              <a:buNone/>
            </a:pPr>
            <a:r>
              <a:rPr lang="en-US" altLang="en-US" sz="1800"/>
              <a:t>3,200,000,000  </a:t>
            </a:r>
          </a:p>
        </p:txBody>
      </p:sp>
      <p:pic>
        <p:nvPicPr>
          <p:cNvPr id="11272" name="Picture 19" descr="2603743925_914e510038">
            <a:extLst>
              <a:ext uri="{FF2B5EF4-FFF2-40B4-BE49-F238E27FC236}">
                <a16:creationId xmlns:a16="http://schemas.microsoft.com/office/drawing/2014/main" id="{DAAF3D0E-20DE-41A2-80FC-D7E3EEF48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7575" y="835025"/>
            <a:ext cx="1244600"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3" name="Picture 21" descr="roger-federer-28a">
            <a:extLst>
              <a:ext uri="{FF2B5EF4-FFF2-40B4-BE49-F238E27FC236}">
                <a16:creationId xmlns:a16="http://schemas.microsoft.com/office/drawing/2014/main" id="{B0FABDEF-70CC-4C78-A462-0E3CB6875A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5313" y="2005013"/>
            <a:ext cx="1577975"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4" name="Text Box 24">
            <a:extLst>
              <a:ext uri="{FF2B5EF4-FFF2-40B4-BE49-F238E27FC236}">
                <a16:creationId xmlns:a16="http://schemas.microsoft.com/office/drawing/2014/main" id="{9B1C6EAD-C5DF-4DB0-BA8B-25537AB683E6}"/>
              </a:ext>
            </a:extLst>
          </p:cNvPr>
          <p:cNvSpPr txBox="1">
            <a:spLocks noChangeArrowheads="1"/>
          </p:cNvSpPr>
          <p:nvPr/>
        </p:nvSpPr>
        <p:spPr bwMode="auto">
          <a:xfrm>
            <a:off x="215900" y="774700"/>
            <a:ext cx="55848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a:solidFill>
                  <a:srgbClr val="0000FF"/>
                </a:solidFill>
              </a:rPr>
              <a:t>Total DNA content vs transcribable content</a:t>
            </a:r>
          </a:p>
          <a:p>
            <a:pPr eaLnBrk="1" hangingPunct="1">
              <a:spcBef>
                <a:spcPct val="0"/>
              </a:spcBef>
              <a:buFontTx/>
              <a:buNone/>
            </a:pPr>
            <a:r>
              <a:rPr lang="en-US" altLang="en-US" sz="2000" b="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3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1" grpId="0" autoUpdateAnimBg="0"/>
      <p:bldP spid="30734" grpId="0" autoUpdateAnimBg="0"/>
      <p:bldP spid="30735"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4">
            <a:extLst>
              <a:ext uri="{FF2B5EF4-FFF2-40B4-BE49-F238E27FC236}">
                <a16:creationId xmlns:a16="http://schemas.microsoft.com/office/drawing/2014/main" id="{D6650DE4-64EF-41B7-A0B0-703A1C2060D9}"/>
              </a:ext>
            </a:extLst>
          </p:cNvPr>
          <p:cNvSpPr txBox="1">
            <a:spLocks noChangeArrowheads="1"/>
          </p:cNvSpPr>
          <p:nvPr/>
        </p:nvSpPr>
        <p:spPr bwMode="auto">
          <a:xfrm>
            <a:off x="2174875" y="98425"/>
            <a:ext cx="49736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4000"/>
              <a:t>What is a Machine?</a:t>
            </a:r>
          </a:p>
        </p:txBody>
      </p:sp>
      <p:sp>
        <p:nvSpPr>
          <p:cNvPr id="3" name="TextBox 2">
            <a:extLst>
              <a:ext uri="{FF2B5EF4-FFF2-40B4-BE49-F238E27FC236}">
                <a16:creationId xmlns:a16="http://schemas.microsoft.com/office/drawing/2014/main" id="{250F506A-4C03-44DD-B197-85A8BEED2337}"/>
              </a:ext>
            </a:extLst>
          </p:cNvPr>
          <p:cNvSpPr txBox="1"/>
          <p:nvPr/>
        </p:nvSpPr>
        <p:spPr>
          <a:xfrm>
            <a:off x="628650" y="1604963"/>
            <a:ext cx="7886700" cy="1754187"/>
          </a:xfrm>
          <a:prstGeom prst="rect">
            <a:avLst/>
          </a:prstGeom>
          <a:noFill/>
        </p:spPr>
        <p:txBody>
          <a:bodyPr>
            <a:spAutoFit/>
          </a:bodyPr>
          <a:lstStyle/>
          <a:p>
            <a:pPr eaLnBrk="1" hangingPunct="1">
              <a:lnSpc>
                <a:spcPct val="150000"/>
              </a:lnSpc>
              <a:defRPr/>
            </a:pPr>
            <a:r>
              <a:rPr lang="en-CA" sz="2400" b="0" dirty="0">
                <a:latin typeface="Arial" charset="0"/>
              </a:rPr>
              <a:t>A piece of </a:t>
            </a:r>
            <a:r>
              <a:rPr lang="en-CA" sz="2400" b="0" u="sng" dirty="0">
                <a:latin typeface="Arial" charset="0"/>
              </a:rPr>
              <a:t>equipment</a:t>
            </a:r>
            <a:r>
              <a:rPr lang="en-CA" sz="2400" b="0" dirty="0">
                <a:latin typeface="Arial" charset="0"/>
              </a:rPr>
              <a:t> with several </a:t>
            </a:r>
            <a:r>
              <a:rPr lang="en-CA" sz="2400" b="0" u="sng" dirty="0">
                <a:latin typeface="Arial" charset="0"/>
              </a:rPr>
              <a:t>moving parts </a:t>
            </a:r>
            <a:r>
              <a:rPr lang="en-CA" sz="2400" b="0" dirty="0">
                <a:latin typeface="Arial" charset="0"/>
              </a:rPr>
              <a:t>that uses </a:t>
            </a:r>
            <a:r>
              <a:rPr lang="en-CA" sz="2400" b="0" u="sng" dirty="0">
                <a:latin typeface="Arial" charset="0"/>
              </a:rPr>
              <a:t>power</a:t>
            </a:r>
            <a:r>
              <a:rPr lang="en-CA" sz="2400" b="0" dirty="0">
                <a:latin typeface="Arial" charset="0"/>
              </a:rPr>
              <a:t> to do a particular type of </a:t>
            </a:r>
            <a:r>
              <a:rPr lang="en-CA" sz="2400" b="0" u="sng" dirty="0">
                <a:latin typeface="Arial" charset="0"/>
              </a:rPr>
              <a:t>work</a:t>
            </a:r>
            <a:r>
              <a:rPr lang="en-CA" sz="2400" b="0" dirty="0">
                <a:latin typeface="Arial" charset="0"/>
              </a:rPr>
              <a:t>.</a:t>
            </a:r>
          </a:p>
          <a:p>
            <a:pPr marL="342900" indent="-342900" eaLnBrk="1" hangingPunct="1">
              <a:lnSpc>
                <a:spcPct val="150000"/>
              </a:lnSpc>
              <a:buFontTx/>
              <a:buChar char="-"/>
              <a:defRPr/>
            </a:pPr>
            <a:r>
              <a:rPr lang="en-CA" sz="2400" b="0" dirty="0">
                <a:latin typeface="Arial" charset="0"/>
              </a:rPr>
              <a:t>Cambridge dictionary</a:t>
            </a:r>
          </a:p>
        </p:txBody>
      </p:sp>
      <p:sp>
        <p:nvSpPr>
          <p:cNvPr id="4" name="TextBox 3">
            <a:extLst>
              <a:ext uri="{FF2B5EF4-FFF2-40B4-BE49-F238E27FC236}">
                <a16:creationId xmlns:a16="http://schemas.microsoft.com/office/drawing/2014/main" id="{3BE0D929-013E-4AAB-97DF-6D0F90C13C69}"/>
              </a:ext>
            </a:extLst>
          </p:cNvPr>
          <p:cNvSpPr txBox="1"/>
          <p:nvPr/>
        </p:nvSpPr>
        <p:spPr>
          <a:xfrm>
            <a:off x="628650" y="3836988"/>
            <a:ext cx="7813675" cy="2308225"/>
          </a:xfrm>
          <a:prstGeom prst="rect">
            <a:avLst/>
          </a:prstGeom>
          <a:noFill/>
        </p:spPr>
        <p:txBody>
          <a:bodyPr>
            <a:spAutoFit/>
          </a:bodyPr>
          <a:lstStyle/>
          <a:p>
            <a:pPr eaLnBrk="1" hangingPunct="1">
              <a:lnSpc>
                <a:spcPct val="150000"/>
              </a:lnSpc>
              <a:defRPr/>
            </a:pPr>
            <a:r>
              <a:rPr lang="en-CA" sz="2400" dirty="0">
                <a:latin typeface="Arial" charset="0"/>
              </a:rPr>
              <a:t>Biological machines:</a:t>
            </a:r>
          </a:p>
          <a:p>
            <a:pPr marL="342900" indent="-342900" eaLnBrk="1" hangingPunct="1">
              <a:lnSpc>
                <a:spcPct val="150000"/>
              </a:lnSpc>
              <a:buFontTx/>
              <a:buChar char="-"/>
              <a:defRPr/>
            </a:pPr>
            <a:r>
              <a:rPr lang="en-CA" sz="2400" b="0" dirty="0">
                <a:latin typeface="Arial" charset="0"/>
              </a:rPr>
              <a:t>DNA polymerase</a:t>
            </a:r>
          </a:p>
          <a:p>
            <a:pPr marL="342900" indent="-342900" eaLnBrk="1" hangingPunct="1">
              <a:lnSpc>
                <a:spcPct val="150000"/>
              </a:lnSpc>
              <a:buFontTx/>
              <a:buChar char="-"/>
              <a:defRPr/>
            </a:pPr>
            <a:r>
              <a:rPr lang="en-CA" sz="2400" b="0" dirty="0">
                <a:latin typeface="Arial" charset="0"/>
              </a:rPr>
              <a:t>RNA polymerase</a:t>
            </a:r>
          </a:p>
          <a:p>
            <a:pPr marL="342900" indent="-342900" eaLnBrk="1" hangingPunct="1">
              <a:lnSpc>
                <a:spcPct val="150000"/>
              </a:lnSpc>
              <a:buFontTx/>
              <a:buChar char="-"/>
              <a:defRPr/>
            </a:pPr>
            <a:r>
              <a:rPr lang="en-CA" sz="2400" b="0" dirty="0">
                <a:latin typeface="Arial" charset="0"/>
              </a:rPr>
              <a:t>Ribosome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26531CA6B29D498611FF44E4B9A516" ma:contentTypeVersion="5" ma:contentTypeDescription="Create a new document." ma:contentTypeScope="" ma:versionID="6e2ab583a170b912a330d04e8463d7e1">
  <xsd:schema xmlns:xsd="http://www.w3.org/2001/XMLSchema" xmlns:xs="http://www.w3.org/2001/XMLSchema" xmlns:p="http://schemas.microsoft.com/office/2006/metadata/properties" xmlns:ns2="f4f41830-a3a6-4385-8543-65e908e34dde" targetNamespace="http://schemas.microsoft.com/office/2006/metadata/properties" ma:root="true" ma:fieldsID="3cc5962442e9f2b2386f1361fe5f0e36" ns2:_="">
    <xsd:import namespace="f4f41830-a3a6-4385-8543-65e908e34dd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f41830-a3a6-4385-8543-65e908e34d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0B4748-4A89-461D-BD9D-DEA7DB941D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f41830-a3a6-4385-8543-65e908e34d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1EE793-91AC-471B-A630-78F4FE1E08C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7080</TotalTime>
  <Words>1657</Words>
  <Application>Microsoft Office PowerPoint</Application>
  <PresentationFormat>On-screen Show (4:3)</PresentationFormat>
  <Paragraphs>432</Paragraphs>
  <Slides>38</Slides>
  <Notes>9</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Lac Operon: A Classic Example of Bacterial Gene Expression Control</vt:lpstr>
      <vt:lpstr>PowerPoint Presentation</vt:lpstr>
      <vt:lpstr>Lac repressor is a negative regulator of the Lac operon</vt:lpstr>
      <vt:lpstr>Lactose (Allolactose) Can Displace Lac Repressor From the Operator Site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Resources</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Dibyendu</dc:creator>
  <cp:lastModifiedBy>idsamanta@gmail.com</cp:lastModifiedBy>
  <cp:revision>373</cp:revision>
  <cp:lastPrinted>2014-09-15T09:00:27Z</cp:lastPrinted>
  <dcterms:created xsi:type="dcterms:W3CDTF">2014-05-29T19:13:05Z</dcterms:created>
  <dcterms:modified xsi:type="dcterms:W3CDTF">2022-02-22T12:07:14Z</dcterms:modified>
</cp:coreProperties>
</file>